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313" r:id="rId3"/>
    <p:sldId id="280" r:id="rId4"/>
    <p:sldId id="257" r:id="rId5"/>
    <p:sldId id="296" r:id="rId6"/>
    <p:sldId id="303" r:id="rId7"/>
    <p:sldId id="261" r:id="rId8"/>
    <p:sldId id="262" r:id="rId9"/>
    <p:sldId id="269" r:id="rId10"/>
    <p:sldId id="258" r:id="rId11"/>
    <p:sldId id="304" r:id="rId12"/>
    <p:sldId id="305" r:id="rId13"/>
    <p:sldId id="264" r:id="rId14"/>
    <p:sldId id="298" r:id="rId15"/>
    <p:sldId id="273" r:id="rId16"/>
    <p:sldId id="307" r:id="rId17"/>
    <p:sldId id="308" r:id="rId18"/>
    <p:sldId id="309" r:id="rId19"/>
    <p:sldId id="310" r:id="rId20"/>
    <p:sldId id="274" r:id="rId21"/>
    <p:sldId id="275" r:id="rId22"/>
    <p:sldId id="299" r:id="rId23"/>
    <p:sldId id="259" r:id="rId24"/>
    <p:sldId id="279" r:id="rId25"/>
    <p:sldId id="265" r:id="rId26"/>
    <p:sldId id="266" r:id="rId27"/>
    <p:sldId id="300" r:id="rId28"/>
    <p:sldId id="267" r:id="rId29"/>
    <p:sldId id="314" r:id="rId30"/>
    <p:sldId id="315" r:id="rId31"/>
    <p:sldId id="317" r:id="rId32"/>
    <p:sldId id="316" r:id="rId33"/>
    <p:sldId id="268" r:id="rId34"/>
    <p:sldId id="260" r:id="rId35"/>
    <p:sldId id="288" r:id="rId36"/>
    <p:sldId id="289" r:id="rId37"/>
    <p:sldId id="318" r:id="rId38"/>
    <p:sldId id="290" r:id="rId39"/>
    <p:sldId id="319" r:id="rId40"/>
    <p:sldId id="301" r:id="rId41"/>
    <p:sldId id="306" r:id="rId42"/>
    <p:sldId id="295" r:id="rId43"/>
    <p:sldId id="302" r:id="rId44"/>
    <p:sldId id="320" r:id="rId45"/>
    <p:sldId id="323" r:id="rId46"/>
    <p:sldId id="321" r:id="rId47"/>
    <p:sldId id="322" r:id="rId48"/>
    <p:sldId id="324" r:id="rId49"/>
    <p:sldId id="325" r:id="rId50"/>
    <p:sldId id="328" r:id="rId51"/>
    <p:sldId id="326" r:id="rId52"/>
    <p:sldId id="336" r:id="rId53"/>
    <p:sldId id="329" r:id="rId54"/>
    <p:sldId id="330" r:id="rId55"/>
    <p:sldId id="331" r:id="rId56"/>
    <p:sldId id="332" r:id="rId57"/>
    <p:sldId id="333" r:id="rId58"/>
    <p:sldId id="337" r:id="rId59"/>
    <p:sldId id="338" r:id="rId60"/>
    <p:sldId id="339" r:id="rId61"/>
    <p:sldId id="272" r:id="rId62"/>
    <p:sldId id="282" r:id="rId63"/>
    <p:sldId id="281" r:id="rId64"/>
    <p:sldId id="283" r:id="rId65"/>
    <p:sldId id="340" r:id="rId66"/>
    <p:sldId id="341" r:id="rId67"/>
    <p:sldId id="334" r:id="rId68"/>
    <p:sldId id="33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E3F71C-BCCF-364A-A53F-FC7DD05FF212}">
          <p14:sldIdLst>
            <p14:sldId id="256"/>
            <p14:sldId id="313"/>
          </p14:sldIdLst>
        </p14:section>
        <p14:section name="Non-Dimension Reduction" id="{9BD1D85E-D84A-C341-A201-DD4475096CA4}">
          <p14:sldIdLst>
            <p14:sldId id="280"/>
          </p14:sldIdLst>
        </p14:section>
        <p14:section name="Bagging" id="{334DD002-D9C9-5444-BDF9-BD8F357D9D6F}">
          <p14:sldIdLst>
            <p14:sldId id="257"/>
            <p14:sldId id="296"/>
            <p14:sldId id="303"/>
            <p14:sldId id="261"/>
            <p14:sldId id="262"/>
            <p14:sldId id="269"/>
          </p14:sldIdLst>
        </p14:section>
        <p14:section name="Boosting" id="{7AF00795-4D9E-C74D-82AC-61B75A39B305}">
          <p14:sldIdLst>
            <p14:sldId id="258"/>
            <p14:sldId id="304"/>
            <p14:sldId id="305"/>
            <p14:sldId id="264"/>
          </p14:sldIdLst>
        </p14:section>
        <p14:section name="XGBoost" id="{5E487D75-B514-2646-B8F5-E10B6EFC5613}">
          <p14:sldIdLst>
            <p14:sldId id="298"/>
            <p14:sldId id="273"/>
            <p14:sldId id="307"/>
            <p14:sldId id="308"/>
            <p14:sldId id="309"/>
            <p14:sldId id="310"/>
            <p14:sldId id="274"/>
            <p14:sldId id="275"/>
          </p14:sldIdLst>
        </p14:section>
        <p14:section name="Random Forest" id="{D20BD479-748A-E74B-8284-0C8A0970582A}">
          <p14:sldIdLst>
            <p14:sldId id="299"/>
            <p14:sldId id="259"/>
            <p14:sldId id="279"/>
            <p14:sldId id="265"/>
            <p14:sldId id="266"/>
          </p14:sldIdLst>
        </p14:section>
        <p14:section name="Deep Learning" id="{907D27A9-F01E-9545-87D1-B25A5280E690}">
          <p14:sldIdLst>
            <p14:sldId id="300"/>
            <p14:sldId id="267"/>
            <p14:sldId id="314"/>
            <p14:sldId id="315"/>
            <p14:sldId id="317"/>
            <p14:sldId id="316"/>
            <p14:sldId id="268"/>
            <p14:sldId id="260"/>
          </p14:sldIdLst>
        </p14:section>
        <p14:section name="Support Vector Machine" id="{92A18874-0130-174B-ACFF-5AE37243DDA0}">
          <p14:sldIdLst>
            <p14:sldId id="288"/>
            <p14:sldId id="289"/>
            <p14:sldId id="318"/>
            <p14:sldId id="290"/>
            <p14:sldId id="319"/>
            <p14:sldId id="301"/>
          </p14:sldIdLst>
        </p14:section>
        <p14:section name="Discussions" id="{C2D5B256-F53D-384D-B8B3-36C5C5521B59}">
          <p14:sldIdLst>
            <p14:sldId id="306"/>
            <p14:sldId id="295"/>
          </p14:sldIdLst>
        </p14:section>
        <p14:section name="Dimension Reduction" id="{78BF8143-CA99-7B49-B5F2-DF6F98A5AA16}">
          <p14:sldIdLst>
            <p14:sldId id="302"/>
          </p14:sldIdLst>
        </p14:section>
        <p14:section name="BSPC" id="{C707F5CB-1004-5345-A0E4-FF994F8CC3BE}">
          <p14:sldIdLst>
            <p14:sldId id="320"/>
            <p14:sldId id="323"/>
            <p14:sldId id="321"/>
            <p14:sldId id="322"/>
          </p14:sldIdLst>
        </p14:section>
        <p14:section name="SMDS" id="{A11FCAA2-A2F9-C546-AAB6-6844947FE1DB}">
          <p14:sldIdLst>
            <p14:sldId id="324"/>
            <p14:sldId id="325"/>
            <p14:sldId id="328"/>
            <p14:sldId id="326"/>
          </p14:sldIdLst>
        </p14:section>
        <p14:section name="LDA" id="{64D23071-FC17-6545-91DB-B9293418B50C}">
          <p14:sldIdLst>
            <p14:sldId id="336"/>
            <p14:sldId id="329"/>
            <p14:sldId id="330"/>
            <p14:sldId id="331"/>
            <p14:sldId id="332"/>
            <p14:sldId id="333"/>
            <p14:sldId id="337"/>
          </p14:sldIdLst>
        </p14:section>
        <p14:section name="KNN" id="{354145D5-249C-3442-B3EB-4EA91109DDCA}">
          <p14:sldIdLst>
            <p14:sldId id="338"/>
            <p14:sldId id="339"/>
          </p14:sldIdLst>
        </p14:section>
        <p14:section name="t-SNE" id="{465FBF13-AA01-E14F-AF44-AD2C9C6ED14F}">
          <p14:sldIdLst>
            <p14:sldId id="272"/>
            <p14:sldId id="282"/>
            <p14:sldId id="281"/>
            <p14:sldId id="283"/>
            <p14:sldId id="340"/>
            <p14:sldId id="341"/>
          </p14:sldIdLst>
        </p14:section>
        <p14:section name="Discussion 2" id="{E0EAE395-3FF9-BA4D-B8D8-6F7E4ACAFF4C}">
          <p14:sldIdLst>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0"/>
    <p:restoredTop sz="94629"/>
  </p:normalViewPr>
  <p:slideViewPr>
    <p:cSldViewPr snapToGrid="0" snapToObjects="1">
      <p:cViewPr varScale="1">
        <p:scale>
          <a:sx n="96" d="100"/>
          <a:sy n="96" d="100"/>
        </p:scale>
        <p:origin x="176" y="3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838D3-E4E2-A343-9B55-C2EF79C0961E}" type="datetimeFigureOut">
              <a:rPr lang="en-US" smtClean="0"/>
              <a:t>8/15/18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97808-38BC-B14F-8D65-AD00EB22579B}" type="slidenum">
              <a:rPr lang="en-US" smtClean="0"/>
              <a:t>‹#›</a:t>
            </a:fld>
            <a:endParaRPr lang="en-US"/>
          </a:p>
        </p:txBody>
      </p:sp>
    </p:spTree>
    <p:extLst>
      <p:ext uri="{BB962C8B-B14F-4D97-AF65-F5344CB8AC3E}">
        <p14:creationId xmlns:p14="http://schemas.microsoft.com/office/powerpoint/2010/main" val="17673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497808-38BC-B14F-8D65-AD00EB22579B}" type="slidenum">
              <a:rPr lang="en-US" smtClean="0"/>
              <a:t>50</a:t>
            </a:fld>
            <a:endParaRPr lang="en-US"/>
          </a:p>
        </p:txBody>
      </p:sp>
    </p:spTree>
    <p:extLst>
      <p:ext uri="{BB962C8B-B14F-4D97-AF65-F5344CB8AC3E}">
        <p14:creationId xmlns:p14="http://schemas.microsoft.com/office/powerpoint/2010/main" val="101761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dirty="0"/>
              <a:t>8/15/18</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8/15/18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dirty="0"/>
              <a:t>8/15/18</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8/15/18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dirty="0"/>
              <a:pPr/>
              <a:t>8/15/18</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dirty="0"/>
              <a:t>8/15/18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dirty="0"/>
              <a:t>8/15/18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dirty="0"/>
              <a:t>8/15/18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B02557A-7053-4340-A874-8AB926A8EDA1}" type="datetimeFigureOut">
              <a:rPr lang="en-US" dirty="0"/>
              <a:t>8/15/18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dirty="0"/>
              <a:pPr/>
              <a:t>8/15/18</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dirty="0"/>
              <a:pPr/>
              <a:t>8/15/18</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dirty="0"/>
              <a:pPr/>
              <a:t>8/15/18</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 </a:t>
            </a:r>
            <a:br>
              <a:rPr lang="en-US" dirty="0"/>
            </a:br>
            <a:endParaRPr lang="en-US" dirty="0"/>
          </a:p>
        </p:txBody>
      </p:sp>
      <p:sp>
        <p:nvSpPr>
          <p:cNvPr id="3" name="Subtitle 2"/>
          <p:cNvSpPr>
            <a:spLocks noGrp="1"/>
          </p:cNvSpPr>
          <p:nvPr>
            <p:ph type="subTitle" idx="1"/>
          </p:nvPr>
        </p:nvSpPr>
        <p:spPr/>
        <p:txBody>
          <a:bodyPr>
            <a:normAutofit/>
          </a:bodyPr>
          <a:lstStyle/>
          <a:p>
            <a:r>
              <a:rPr lang="en-US" dirty="0"/>
              <a:t>Chloe He 46807050</a:t>
            </a:r>
          </a:p>
          <a:p>
            <a:r>
              <a:rPr lang="en-US" dirty="0"/>
              <a:t>Southern Methodist University</a:t>
            </a:r>
          </a:p>
          <a:p>
            <a:endParaRPr lang="en-US" dirty="0"/>
          </a:p>
          <a:p>
            <a:endParaRPr lang="en-US" dirty="0"/>
          </a:p>
        </p:txBody>
      </p:sp>
    </p:spTree>
    <p:extLst>
      <p:ext uri="{BB962C8B-B14F-4D97-AF65-F5344CB8AC3E}">
        <p14:creationId xmlns:p14="http://schemas.microsoft.com/office/powerpoint/2010/main" val="1026779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t>
            </a:r>
          </a:p>
        </p:txBody>
      </p:sp>
      <p:sp>
        <p:nvSpPr>
          <p:cNvPr id="3" name="Content Placeholder 2"/>
          <p:cNvSpPr>
            <a:spLocks noGrp="1"/>
          </p:cNvSpPr>
          <p:nvPr>
            <p:ph idx="1"/>
          </p:nvPr>
        </p:nvSpPr>
        <p:spPr/>
        <p:txBody>
          <a:bodyPr>
            <a:normAutofit/>
          </a:bodyPr>
          <a:lstStyle/>
          <a:p>
            <a:pPr lvl="0"/>
            <a:r>
              <a:rPr lang="en-US" i="1" dirty="0"/>
              <a:t>Application</a:t>
            </a:r>
            <a:r>
              <a:rPr lang="en-US" dirty="0"/>
              <a:t>: Classification </a:t>
            </a:r>
          </a:p>
          <a:p>
            <a:pPr lvl="0"/>
            <a:r>
              <a:rPr lang="en-US" i="1" dirty="0"/>
              <a:t>Statistical Definition: </a:t>
            </a:r>
            <a:r>
              <a:rPr lang="en-US" dirty="0"/>
              <a:t>Boosting has to deal with giving extra attention to the observations that got misclassified in the previously round, and build more robust models trying to fix those misclassifications.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1" y="4341843"/>
            <a:ext cx="3625978" cy="174806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29" y="4341843"/>
            <a:ext cx="3651121" cy="174704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50" y="4340824"/>
            <a:ext cx="4319920" cy="1748061"/>
          </a:xfrm>
          <a:prstGeom prst="rect">
            <a:avLst/>
          </a:prstGeom>
        </p:spPr>
      </p:pic>
      <p:sp>
        <p:nvSpPr>
          <p:cNvPr id="11" name="Curved Up Arrow 10"/>
          <p:cNvSpPr/>
          <p:nvPr/>
        </p:nvSpPr>
        <p:spPr>
          <a:xfrm>
            <a:off x="3460879" y="6253193"/>
            <a:ext cx="825500" cy="2921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p:cNvSpPr/>
          <p:nvPr/>
        </p:nvSpPr>
        <p:spPr>
          <a:xfrm>
            <a:off x="7112000" y="6253193"/>
            <a:ext cx="825500" cy="2921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2335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Content Placeholder 2"/>
          <p:cNvSpPr>
            <a:spLocks noGrp="1"/>
          </p:cNvSpPr>
          <p:nvPr>
            <p:ph idx="1"/>
          </p:nvPr>
        </p:nvSpPr>
        <p:spPr/>
        <p:txBody>
          <a:bodyPr/>
          <a:lstStyle/>
          <a:p>
            <a:pPr marL="0" indent="0">
              <a:buNone/>
            </a:pPr>
            <a:r>
              <a:rPr lang="en-US" u="sng" dirty="0"/>
              <a:t>Motivation:</a:t>
            </a:r>
          </a:p>
          <a:p>
            <a:r>
              <a:rPr lang="en-US" dirty="0"/>
              <a:t>Can a set of </a:t>
            </a:r>
            <a:r>
              <a:rPr lang="en-US" b="1" dirty="0"/>
              <a:t>weak learners</a:t>
            </a:r>
            <a:r>
              <a:rPr lang="en-US" dirty="0"/>
              <a:t> create a single </a:t>
            </a:r>
            <a:r>
              <a:rPr lang="en-US" b="1" dirty="0"/>
              <a:t>strong learner ?</a:t>
            </a:r>
            <a:endParaRPr lang="en-US" dirty="0"/>
          </a:p>
          <a:p>
            <a:pPr marL="0" indent="0">
              <a:buNone/>
            </a:pPr>
            <a:r>
              <a:rPr lang="en-US" u="sng" dirty="0"/>
              <a:t>Advantage:</a:t>
            </a:r>
          </a:p>
          <a:p>
            <a:r>
              <a:rPr lang="en-US" dirty="0"/>
              <a:t>Decreasing training error </a:t>
            </a:r>
          </a:p>
          <a:p>
            <a:r>
              <a:rPr lang="en-US" dirty="0"/>
              <a:t>No-tuning </a:t>
            </a:r>
          </a:p>
          <a:p>
            <a:r>
              <a:rPr lang="en-US" dirty="0"/>
              <a:t>Requires no knowledge for previous learner (Freund 1999)</a:t>
            </a:r>
          </a:p>
          <a:p>
            <a:pPr marL="0" indent="0">
              <a:buNone/>
            </a:pPr>
            <a:r>
              <a:rPr lang="en-US" u="sng" dirty="0"/>
              <a:t>Disadvantage:</a:t>
            </a:r>
          </a:p>
          <a:p>
            <a:r>
              <a:rPr lang="en-US" dirty="0"/>
              <a:t>Susceptible to noises</a:t>
            </a:r>
          </a:p>
        </p:txBody>
      </p:sp>
    </p:spTree>
    <p:extLst>
      <p:ext uri="{BB962C8B-B14F-4D97-AF65-F5344CB8AC3E}">
        <p14:creationId xmlns:p14="http://schemas.microsoft.com/office/powerpoint/2010/main" val="379391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Content Placeholder 2"/>
          <p:cNvSpPr>
            <a:spLocks noGrp="1"/>
          </p:cNvSpPr>
          <p:nvPr>
            <p:ph idx="1"/>
          </p:nvPr>
        </p:nvSpPr>
        <p:spPr/>
        <p:txBody>
          <a:bodyPr/>
          <a:lstStyle/>
          <a:p>
            <a:r>
              <a:rPr lang="en-US" b="1" dirty="0"/>
              <a:t>Updating Weights Mechanism </a:t>
            </a:r>
          </a:p>
          <a:p>
            <a:r>
              <a:rPr lang="en-US" dirty="0"/>
              <a:t>Step 1: Initialize weight D1(</a:t>
            </a:r>
            <a:r>
              <a:rPr lang="en-US" dirty="0" err="1"/>
              <a:t>i</a:t>
            </a:r>
            <a:r>
              <a:rPr lang="en-US" dirty="0"/>
              <a:t>) = 1/m (m=# of observations in training)</a:t>
            </a:r>
          </a:p>
          <a:p>
            <a:r>
              <a:rPr lang="en-US" dirty="0"/>
              <a:t>Step 2: For t=1</a:t>
            </a:r>
            <a:r>
              <a:rPr lang="mr-IN" dirty="0"/>
              <a:t>…</a:t>
            </a:r>
            <a:r>
              <a:rPr lang="en-US" dirty="0"/>
              <a:t>.T (Each iteration), get weak learner with error</a:t>
            </a:r>
          </a:p>
          <a:p>
            <a:r>
              <a:rPr lang="en-US" dirty="0"/>
              <a:t>Step 3: Choose</a:t>
            </a:r>
          </a:p>
          <a:p>
            <a:r>
              <a:rPr lang="en-US" dirty="0"/>
              <a:t>Step 4: Update weights</a:t>
            </a:r>
          </a:p>
          <a:p>
            <a:endParaRPr lang="en-US" dirty="0"/>
          </a:p>
          <a:p>
            <a:endParaRPr lang="en-US" dirty="0"/>
          </a:p>
          <a:p>
            <a:r>
              <a:rPr lang="en-US" dirty="0"/>
              <a:t>Step 5: Final strong learner: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794" y="3321934"/>
            <a:ext cx="2503378" cy="4560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00" y="3778015"/>
            <a:ext cx="1254728" cy="4308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3" y="4208855"/>
            <a:ext cx="4348556" cy="1303594"/>
          </a:xfrm>
          <a:prstGeom prst="rect">
            <a:avLst/>
          </a:prstGeom>
        </p:spPr>
      </p:pic>
      <p:sp>
        <p:nvSpPr>
          <p:cNvPr id="7" name="TextBox 6"/>
          <p:cNvSpPr txBox="1"/>
          <p:nvPr/>
        </p:nvSpPr>
        <p:spPr>
          <a:xfrm>
            <a:off x="10218989" y="4610794"/>
            <a:ext cx="1911477" cy="646331"/>
          </a:xfrm>
          <a:prstGeom prst="rect">
            <a:avLst/>
          </a:prstGeom>
          <a:noFill/>
        </p:spPr>
        <p:txBody>
          <a:bodyPr wrap="square" rtlCol="0">
            <a:spAutoFit/>
          </a:bodyPr>
          <a:lstStyle/>
          <a:p>
            <a:r>
              <a:rPr lang="en-US" i="1" dirty="0"/>
              <a:t>Z is normalization term</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6628" y="5691302"/>
            <a:ext cx="2361235" cy="842637"/>
          </a:xfrm>
          <a:prstGeom prst="rect">
            <a:avLst/>
          </a:prstGeom>
        </p:spPr>
      </p:pic>
      <p:sp>
        <p:nvSpPr>
          <p:cNvPr id="9" name="TextBox 8"/>
          <p:cNvSpPr txBox="1"/>
          <p:nvPr/>
        </p:nvSpPr>
        <p:spPr>
          <a:xfrm>
            <a:off x="6475688" y="3825012"/>
            <a:ext cx="4699039" cy="369332"/>
          </a:xfrm>
          <a:prstGeom prst="rect">
            <a:avLst/>
          </a:prstGeom>
          <a:noFill/>
        </p:spPr>
        <p:txBody>
          <a:bodyPr wrap="square" rtlCol="0">
            <a:spAutoFit/>
          </a:bodyPr>
          <a:lstStyle/>
          <a:p>
            <a:r>
              <a:rPr lang="en-US" i="1" dirty="0"/>
              <a:t>Alpha measures the importance of a learner</a:t>
            </a:r>
          </a:p>
        </p:txBody>
      </p:sp>
      <p:sp>
        <p:nvSpPr>
          <p:cNvPr id="10" name="TextBox 9"/>
          <p:cNvSpPr txBox="1"/>
          <p:nvPr/>
        </p:nvSpPr>
        <p:spPr>
          <a:xfrm>
            <a:off x="8844427" y="5942589"/>
            <a:ext cx="2673280" cy="369332"/>
          </a:xfrm>
          <a:prstGeom prst="rect">
            <a:avLst/>
          </a:prstGeom>
          <a:noFill/>
        </p:spPr>
        <p:txBody>
          <a:bodyPr wrap="square" rtlCol="0">
            <a:spAutoFit/>
          </a:bodyPr>
          <a:lstStyle/>
          <a:p>
            <a:r>
              <a:rPr lang="en-US" i="1"/>
              <a:t>Weighted Majority Vote</a:t>
            </a:r>
            <a:endParaRPr lang="en-US" i="1" dirty="0"/>
          </a:p>
        </p:txBody>
      </p:sp>
    </p:spTree>
    <p:extLst>
      <p:ext uri="{BB962C8B-B14F-4D97-AF65-F5344CB8AC3E}">
        <p14:creationId xmlns:p14="http://schemas.microsoft.com/office/powerpoint/2010/main" val="174074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br>
              <a:rPr lang="en-US" dirty="0"/>
            </a:br>
            <a:r>
              <a:rPr lang="en-US" dirty="0"/>
              <a:t>							</a:t>
            </a:r>
            <a:r>
              <a:rPr lang="en-US" sz="2400" dirty="0"/>
              <a:t>Application</a:t>
            </a:r>
          </a:p>
        </p:txBody>
      </p:sp>
      <p:graphicFrame>
        <p:nvGraphicFramePr>
          <p:cNvPr id="3" name="Table 2"/>
          <p:cNvGraphicFramePr>
            <a:graphicFrameLocks noGrp="1"/>
          </p:cNvGraphicFramePr>
          <p:nvPr>
            <p:extLst>
              <p:ext uri="{D42A27DB-BD31-4B8C-83A1-F6EECF244321}">
                <p14:modId xmlns:p14="http://schemas.microsoft.com/office/powerpoint/2010/main" val="203305371"/>
              </p:ext>
            </p:extLst>
          </p:nvPr>
        </p:nvGraphicFramePr>
        <p:xfrm>
          <a:off x="3576271" y="2452454"/>
          <a:ext cx="8128000" cy="382117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effectLst/>
                        </a:rPr>
                        <a:t>Iterations </a:t>
                      </a:r>
                    </a:p>
                  </a:txBody>
                  <a:tcPr/>
                </a:tc>
                <a:extLst>
                  <a:ext uri="{0D108BD9-81ED-4DB2-BD59-A6C34878D82A}">
                    <a16:rowId xmlns:a16="http://schemas.microsoft.com/office/drawing/2014/main" val="10000"/>
                  </a:ext>
                </a:extLst>
              </a:tr>
              <a:tr h="370840">
                <a:tc>
                  <a:txBody>
                    <a:bodyPr/>
                    <a:lstStyle/>
                    <a:p>
                      <a:pPr marL="0" marR="0">
                        <a:lnSpc>
                          <a:spcPct val="107000"/>
                        </a:lnSpc>
                        <a:spcBef>
                          <a:spcPts val="0"/>
                        </a:spcBef>
                        <a:spcAft>
                          <a:spcPts val="0"/>
                        </a:spcAft>
                      </a:pPr>
                      <a:r>
                        <a:rPr lang="en-US" sz="1800" dirty="0">
                          <a:effectLst/>
                        </a:rPr>
                        <a:t>10 models, 10 iterations;</a:t>
                      </a:r>
                    </a:p>
                    <a:p>
                      <a:pPr marL="0" marR="0">
                        <a:lnSpc>
                          <a:spcPct val="107000"/>
                        </a:lnSpc>
                        <a:spcBef>
                          <a:spcPts val="0"/>
                        </a:spcBef>
                        <a:spcAft>
                          <a:spcPts val="0"/>
                        </a:spcAft>
                      </a:pPr>
                      <a:r>
                        <a:rPr lang="en-US" sz="1800" dirty="0">
                          <a:effectLst/>
                        </a:rPr>
                        <a:t>24 test observations;</a:t>
                      </a:r>
                    </a:p>
                    <a:p>
                      <a:pPr marL="0" marR="0">
                        <a:lnSpc>
                          <a:spcPct val="107000"/>
                        </a:lnSpc>
                        <a:spcBef>
                          <a:spcPts val="0"/>
                        </a:spcBef>
                        <a:spcAft>
                          <a:spcPts val="0"/>
                        </a:spcAft>
                      </a:pPr>
                      <a:r>
                        <a:rPr lang="en-US" sz="1800" dirty="0">
                          <a:effectLst/>
                        </a:rPr>
                        <a:t>57 training (selected with replacement): 48 for learning, 9 for validation (Need validation set to change weights accordingly). </a:t>
                      </a:r>
                      <a:endParaRPr lang="en-US" sz="1800" dirty="0">
                        <a:solidFill>
                          <a:srgbClr val="595959"/>
                        </a:solidFill>
                        <a:effectLst/>
                        <a:latin typeface="Calibri" charset="0"/>
                        <a:ea typeface="宋体" charset="-122"/>
                        <a:cs typeface="Times New Roman" charset="0"/>
                      </a:endParaRPr>
                    </a:p>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Matrices Set Up</a:t>
                      </a:r>
                    </a:p>
                  </a:txBody>
                  <a:tcPr>
                    <a:solidFill>
                      <a:schemeClr val="accent1"/>
                    </a:solidFill>
                  </a:tcPr>
                </a:tc>
                <a:extLst>
                  <a:ext uri="{0D108BD9-81ED-4DB2-BD59-A6C34878D82A}">
                    <a16:rowId xmlns:a16="http://schemas.microsoft.com/office/drawing/2014/main" val="10002"/>
                  </a:ext>
                </a:extLst>
              </a:tr>
              <a:tr h="370840">
                <a:tc>
                  <a:txBody>
                    <a:bodyPr/>
                    <a:lstStyle/>
                    <a:p>
                      <a:pPr marL="0" marR="0">
                        <a:lnSpc>
                          <a:spcPct val="107000"/>
                        </a:lnSpc>
                        <a:spcBef>
                          <a:spcPts val="0"/>
                        </a:spcBef>
                        <a:spcAft>
                          <a:spcPts val="0"/>
                        </a:spcAft>
                      </a:pPr>
                      <a:r>
                        <a:rPr lang="en-US" sz="1800" dirty="0">
                          <a:effectLst/>
                        </a:rPr>
                        <a:t>“</a:t>
                      </a:r>
                      <a:r>
                        <a:rPr lang="en-US" sz="1800" dirty="0" err="1">
                          <a:effectLst/>
                        </a:rPr>
                        <a:t>Prd</a:t>
                      </a:r>
                      <a:r>
                        <a:rPr lang="en-US" sz="1800" dirty="0">
                          <a:effectLst/>
                        </a:rPr>
                        <a:t>” “</a:t>
                      </a:r>
                      <a:r>
                        <a:rPr lang="en-US" sz="1800" dirty="0" err="1">
                          <a:effectLst/>
                        </a:rPr>
                        <a:t>Mis_prd</a:t>
                      </a:r>
                      <a:r>
                        <a:rPr lang="en-US" sz="1800" dirty="0">
                          <a:effectLst/>
                        </a:rPr>
                        <a:t>” and “Weights” (9 rows*10 columns) for keeping track of results from validation set (9 samples) under 10 models;</a:t>
                      </a:r>
                    </a:p>
                    <a:p>
                      <a:pPr marL="0" marR="0">
                        <a:lnSpc>
                          <a:spcPct val="107000"/>
                        </a:lnSpc>
                        <a:spcBef>
                          <a:spcPts val="0"/>
                        </a:spcBef>
                        <a:spcAft>
                          <a:spcPts val="0"/>
                        </a:spcAft>
                      </a:pPr>
                      <a:r>
                        <a:rPr lang="en-US" sz="1800" dirty="0">
                          <a:effectLst/>
                        </a:rPr>
                        <a:t>“Probability” matrix (24 rows* 10 columns) to record classification results for 24 test samples</a:t>
                      </a:r>
                      <a:endParaRPr lang="en-US" sz="1800" dirty="0">
                        <a:solidFill>
                          <a:srgbClr val="595959"/>
                        </a:solidFill>
                        <a:effectLst/>
                        <a:latin typeface="Calibri" charset="0"/>
                        <a:ea typeface="宋体" charset="-122"/>
                        <a:cs typeface="Times New Roman" charset="0"/>
                      </a:endParaRPr>
                    </a:p>
                    <a:p>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3" y="2452453"/>
            <a:ext cx="3544797" cy="3821177"/>
          </a:xfrm>
          <a:prstGeom prst="rect">
            <a:avLst/>
          </a:prstGeom>
        </p:spPr>
      </p:pic>
    </p:spTree>
    <p:extLst>
      <p:ext uri="{BB962C8B-B14F-4D97-AF65-F5344CB8AC3E}">
        <p14:creationId xmlns:p14="http://schemas.microsoft.com/office/powerpoint/2010/main" val="168347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4" name="Content Placeholder 2"/>
          <p:cNvSpPr>
            <a:spLocks noGrp="1"/>
          </p:cNvSpPr>
          <p:nvPr>
            <p:ph idx="1"/>
          </p:nvPr>
        </p:nvSpPr>
        <p:spPr/>
        <p:txBody>
          <a:bodyPr>
            <a:normAutofit fontScale="92500" lnSpcReduction="10000"/>
          </a:bodyPr>
          <a:lstStyle/>
          <a:p>
            <a:pPr marL="0" indent="0">
              <a:buNone/>
            </a:pPr>
            <a:r>
              <a:rPr lang="en-US" dirty="0"/>
              <a:t>Developed by Chen </a:t>
            </a:r>
            <a:r>
              <a:rPr lang="en-US" dirty="0" err="1"/>
              <a:t>Tianqi</a:t>
            </a:r>
            <a:endParaRPr lang="en-US" dirty="0"/>
          </a:p>
          <a:p>
            <a:pPr marL="0" indent="0">
              <a:buNone/>
            </a:pPr>
            <a:r>
              <a:rPr lang="en-US" u="sng" dirty="0"/>
              <a:t>Motivation</a:t>
            </a:r>
          </a:p>
          <a:p>
            <a:r>
              <a:rPr lang="en-US" dirty="0"/>
              <a:t>Rather than constructing parallel decision trees like random forest, how can we add new trees to existing ones to fix mistakes.</a:t>
            </a:r>
          </a:p>
          <a:p>
            <a:pPr marL="0" indent="0">
              <a:buNone/>
            </a:pPr>
            <a:r>
              <a:rPr lang="en-US" u="sng" dirty="0"/>
              <a:t>Advantage</a:t>
            </a:r>
          </a:p>
          <a:p>
            <a:r>
              <a:rPr lang="en-US" dirty="0"/>
              <a:t>Lower error</a:t>
            </a:r>
          </a:p>
          <a:p>
            <a:r>
              <a:rPr lang="en-US" dirty="0"/>
              <a:t>Take penalty term into consideration</a:t>
            </a:r>
          </a:p>
          <a:p>
            <a:pPr marL="0" indent="0">
              <a:buNone/>
            </a:pPr>
            <a:r>
              <a:rPr lang="en-US" u="sng" dirty="0"/>
              <a:t>Disadvantage</a:t>
            </a:r>
          </a:p>
          <a:p>
            <a:r>
              <a:rPr lang="en-US" dirty="0"/>
              <a:t>Training time</a:t>
            </a:r>
          </a:p>
          <a:p>
            <a:endParaRPr lang="en-US" dirty="0"/>
          </a:p>
        </p:txBody>
      </p:sp>
    </p:spTree>
    <p:extLst>
      <p:ext uri="{BB962C8B-B14F-4D97-AF65-F5344CB8AC3E}">
        <p14:creationId xmlns:p14="http://schemas.microsoft.com/office/powerpoint/2010/main" val="48195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p:txBody>
          <a:bodyPr/>
          <a:lstStyle/>
          <a:p>
            <a:pPr lvl="0"/>
            <a:r>
              <a:rPr lang="en-US" i="1" dirty="0"/>
              <a:t>Application</a:t>
            </a:r>
            <a:r>
              <a:rPr lang="en-US" dirty="0"/>
              <a:t>: Regression and Classification</a:t>
            </a:r>
          </a:p>
          <a:p>
            <a:r>
              <a:rPr lang="en-US" i="1" dirty="0"/>
              <a:t>Statistical Definition: </a:t>
            </a:r>
            <a:r>
              <a:rPr lang="en-US" dirty="0" err="1"/>
              <a:t>XGBoost</a:t>
            </a:r>
            <a:r>
              <a:rPr lang="en-US" dirty="0"/>
              <a:t> identifies difficult observations by large residuals computed previously and adds new learners to the existing weak learners to </a:t>
            </a:r>
            <a:r>
              <a:rPr lang="en-US" dirty="0">
                <a:solidFill>
                  <a:srgbClr val="FF0000"/>
                </a:solidFill>
              </a:rPr>
              <a:t>correct those misclassifications iteratively</a:t>
            </a:r>
            <a:r>
              <a:rPr lang="en-US" dirty="0"/>
              <a:t>. Working backward at the end to prune unnecessary trees based on loss reduction function. </a:t>
            </a:r>
            <a:r>
              <a:rPr lang="en-US" dirty="0">
                <a:solidFill>
                  <a:srgbClr val="FF0000"/>
                </a:solidFill>
              </a:rPr>
              <a:t>(Grow trees one by one)</a:t>
            </a:r>
          </a:p>
          <a:p>
            <a:pPr lvl="0"/>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262" y="4471949"/>
            <a:ext cx="6851537" cy="2268840"/>
          </a:xfrm>
          <a:prstGeom prst="rect">
            <a:avLst/>
          </a:prstGeom>
        </p:spPr>
      </p:pic>
    </p:spTree>
    <p:extLst>
      <p:ext uri="{BB962C8B-B14F-4D97-AF65-F5344CB8AC3E}">
        <p14:creationId xmlns:p14="http://schemas.microsoft.com/office/powerpoint/2010/main" val="27703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u="sng" dirty="0"/>
                  <a:t>Important distinction: </a:t>
                </a:r>
                <a:r>
                  <a:rPr lang="en-US" dirty="0"/>
                  <a:t>Grow trees </a:t>
                </a:r>
                <a:r>
                  <a:rPr lang="en-US" dirty="0">
                    <a:solidFill>
                      <a:srgbClr val="FF0000"/>
                    </a:solidFill>
                  </a:rPr>
                  <a:t>one after another </a:t>
                </a:r>
                <a:r>
                  <a:rPr lang="en-US" dirty="0"/>
                  <a:t>in the hope of boosting performance and fixing previous mistakes. The final decision is determine by </a:t>
                </a:r>
                <a:r>
                  <a:rPr lang="en-US" dirty="0">
                    <a:solidFill>
                      <a:srgbClr val="FF0000"/>
                    </a:solidFill>
                  </a:rPr>
                  <a:t>adding the end leaf </a:t>
                </a:r>
                <a:r>
                  <a:rPr lang="en-US" dirty="0"/>
                  <a:t>for the same class.  </a:t>
                </a:r>
                <a:r>
                  <a:rPr lang="en-US" i="1" dirty="0" err="1"/>
                  <a:t>Yihat</a:t>
                </a:r>
                <a:r>
                  <a:rPr lang="en-US" i="1" dirty="0"/>
                  <a:t>=</a:t>
                </a:r>
                <a14:m>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=1</m:t>
                        </m:r>
                      </m:sub>
                      <m:sup>
                        <m:r>
                          <a:rPr lang="en-US" b="0" i="1" smtClean="0">
                            <a:latin typeface="Cambria Math" charset="0"/>
                          </a:rPr>
                          <m:t>𝐾</m:t>
                        </m:r>
                      </m:sup>
                      <m:e>
                        <m:r>
                          <a:rPr lang="en-US" b="0" i="1" smtClean="0">
                            <a:latin typeface="Cambria Math" charset="0"/>
                          </a:rPr>
                          <m:t>𝑓𝑘</m:t>
                        </m:r>
                        <m:r>
                          <a:rPr lang="en-US" b="0" i="1" smtClean="0">
                            <a:latin typeface="Cambria Math" charset="0"/>
                          </a:rPr>
                          <m:t>(</m:t>
                        </m:r>
                        <m:r>
                          <a:rPr lang="en-US" b="0" i="1" smtClean="0">
                            <a:latin typeface="Cambria Math" charset="0"/>
                          </a:rPr>
                          <m:t>𝑥𝑖</m:t>
                        </m:r>
                        <m:r>
                          <a:rPr lang="en-US" b="0" i="1" smtClean="0">
                            <a:latin typeface="Cambria Math" charset="0"/>
                          </a:rPr>
                          <m:t>)</m:t>
                        </m:r>
                      </m:e>
                    </m:nary>
                  </m:oMath>
                </a14:m>
                <a:endParaRPr lang="en-US" i="1" dirty="0"/>
              </a:p>
              <a:p>
                <a:r>
                  <a:rPr lang="en-US" u="sng" dirty="0"/>
                  <a:t>Objective Function</a:t>
                </a:r>
                <a:r>
                  <a:rPr lang="en-US" dirty="0"/>
                  <a:t>= </a:t>
                </a:r>
                <a14:m>
                  <m:oMath xmlns:m="http://schemas.openxmlformats.org/officeDocument/2006/math">
                    <m:nary>
                      <m:naryPr>
                        <m:chr m:val="∑"/>
                        <m:ctrlPr>
                          <a:rPr lang="is-IS" b="1" i="1" smtClean="0">
                            <a:latin typeface="Cambria Math" panose="02040503050406030204" pitchFamily="18" charset="0"/>
                          </a:rPr>
                        </m:ctrlPr>
                      </m:naryPr>
                      <m:sub>
                        <m:r>
                          <m:rPr>
                            <m:brk m:alnAt="23"/>
                          </m:rPr>
                          <a:rPr lang="en-US" b="1" i="1" smtClean="0">
                            <a:latin typeface="Cambria Math" charset="0"/>
                          </a:rPr>
                          <m:t>𝒊</m:t>
                        </m:r>
                        <m:r>
                          <a:rPr lang="en-US" b="1" i="1" smtClean="0">
                            <a:latin typeface="Cambria Math" charset="0"/>
                          </a:rPr>
                          <m:t>=</m:t>
                        </m:r>
                        <m:r>
                          <a:rPr lang="en-US" b="1" i="1" smtClean="0">
                            <a:latin typeface="Cambria Math" charset="0"/>
                          </a:rPr>
                          <m:t>𝟏</m:t>
                        </m:r>
                      </m:sub>
                      <m:sup>
                        <m:r>
                          <a:rPr lang="en-US" b="1" i="1" smtClean="0">
                            <a:latin typeface="Cambria Math" charset="0"/>
                          </a:rPr>
                          <m:t>𝒏</m:t>
                        </m:r>
                      </m:sup>
                      <m:e>
                        <m:r>
                          <a:rPr lang="en-US" b="1" i="1" smtClean="0">
                            <a:latin typeface="Cambria Math" charset="0"/>
                          </a:rPr>
                          <m:t>𝒍</m:t>
                        </m:r>
                        <m:d>
                          <m:dPr>
                            <m:ctrlPr>
                              <a:rPr lang="en-US" b="1" i="1" smtClean="0">
                                <a:latin typeface="Cambria Math" panose="02040503050406030204" pitchFamily="18" charset="0"/>
                              </a:rPr>
                            </m:ctrlPr>
                          </m:dPr>
                          <m:e>
                            <m:r>
                              <a:rPr lang="en-US" b="1" i="1" smtClean="0">
                                <a:latin typeface="Cambria Math" charset="0"/>
                              </a:rPr>
                              <m:t>𝒚𝒊</m:t>
                            </m:r>
                            <m:r>
                              <a:rPr lang="en-US" b="1" i="1" smtClean="0">
                                <a:latin typeface="Cambria Math" charset="0"/>
                              </a:rPr>
                              <m:t>,</m:t>
                            </m:r>
                            <m:r>
                              <a:rPr lang="en-US" b="1" i="1" smtClean="0">
                                <a:latin typeface="Cambria Math" charset="0"/>
                              </a:rPr>
                              <m:t>𝒚𝒊𝒉𝒂𝒕</m:t>
                            </m:r>
                          </m:e>
                        </m:d>
                      </m:e>
                    </m:nary>
                    <m:r>
                      <a:rPr lang="en-US" b="1" i="1" smtClean="0">
                        <a:latin typeface="Cambria Math" charset="0"/>
                      </a:rPr>
                      <m:t>+</m:t>
                    </m:r>
                    <m:nary>
                      <m:naryPr>
                        <m:chr m:val="∑"/>
                        <m:ctrlPr>
                          <a:rPr lang="is-IS" b="1" i="1" smtClean="0">
                            <a:latin typeface="Cambria Math" panose="02040503050406030204" pitchFamily="18" charset="0"/>
                          </a:rPr>
                        </m:ctrlPr>
                      </m:naryPr>
                      <m:sub>
                        <m:r>
                          <m:rPr>
                            <m:brk m:alnAt="23"/>
                          </m:rPr>
                          <a:rPr lang="en-US" b="1" i="1" smtClean="0">
                            <a:latin typeface="Cambria Math" charset="0"/>
                          </a:rPr>
                          <m:t>𝒌</m:t>
                        </m:r>
                        <m:r>
                          <a:rPr lang="en-US" b="1" i="1" smtClean="0">
                            <a:latin typeface="Cambria Math" charset="0"/>
                          </a:rPr>
                          <m:t>=</m:t>
                        </m:r>
                        <m:r>
                          <a:rPr lang="en-US" b="1" i="1" smtClean="0">
                            <a:latin typeface="Cambria Math" charset="0"/>
                          </a:rPr>
                          <m:t>𝟏</m:t>
                        </m:r>
                      </m:sub>
                      <m:sup>
                        <m:r>
                          <a:rPr lang="en-US" b="1" i="1" smtClean="0">
                            <a:latin typeface="Cambria Math" charset="0"/>
                          </a:rPr>
                          <m:t>𝒌</m:t>
                        </m:r>
                      </m:sup>
                      <m:e>
                        <m:r>
                          <a:rPr lang="el-GR" b="1" i="1" smtClean="0">
                            <a:latin typeface="Cambria Math" charset="0"/>
                            <a:ea typeface="Cambria Math" charset="0"/>
                            <a:cs typeface="Cambria Math" charset="0"/>
                          </a:rPr>
                          <m:t>𝜴</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𝒇</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𝒌</m:t>
                        </m:r>
                        <m:r>
                          <a:rPr lang="en-US" b="1" i="1" smtClean="0">
                            <a:latin typeface="Cambria Math" charset="0"/>
                            <a:ea typeface="Cambria Math" charset="0"/>
                            <a:cs typeface="Cambria Math" charset="0"/>
                          </a:rPr>
                          <m:t>))</m:t>
                        </m:r>
                      </m:e>
                    </m:nary>
                  </m:oMath>
                </a14:m>
                <a:r>
                  <a:rPr lang="en-US" b="1" dirty="0"/>
                  <a:t> </a:t>
                </a:r>
              </a:p>
              <a:p>
                <a:endParaRPr lang="en-US" dirty="0"/>
              </a:p>
              <a:p>
                <a:pPr marL="0" indent="0">
                  <a:buNone/>
                </a:pPr>
                <a:r>
                  <a:rPr lang="en-US" dirty="0">
                    <a:ea typeface="Cambria Math" charset="0"/>
                    <a:cs typeface="Cambria Math" charset="0"/>
                  </a:rPr>
                  <a:t>					</a:t>
                </a:r>
                <a14:m>
                  <m:oMath xmlns:m="http://schemas.openxmlformats.org/officeDocument/2006/math">
                    <m:r>
                      <m:rPr>
                        <m:sty m:val="p"/>
                      </m:rPr>
                      <a:rPr lang="el-GR" i="1">
                        <a:latin typeface="Cambria Math" charset="0"/>
                        <a:ea typeface="Cambria Math" charset="0"/>
                        <a:cs typeface="Cambria Math" charset="0"/>
                      </a:rPr>
                      <m:t>Ω</m:t>
                    </m:r>
                    <m:r>
                      <a:rPr lang="en-US" i="1">
                        <a:latin typeface="Cambria Math" charset="0"/>
                        <a:ea typeface="Cambria Math" charset="0"/>
                        <a:cs typeface="Cambria Math" charset="0"/>
                      </a:rPr>
                      <m:t>(</m:t>
                    </m:r>
                    <m:r>
                      <a:rPr lang="en-US" i="1">
                        <a:latin typeface="Cambria Math" charset="0"/>
                        <a:ea typeface="Cambria Math" charset="0"/>
                        <a:cs typeface="Cambria Math" charset="0"/>
                      </a:rPr>
                      <m:t>𝑓</m:t>
                    </m:r>
                    <m:r>
                      <a:rPr lang="en-US" i="1">
                        <a:latin typeface="Cambria Math" charset="0"/>
                        <a:ea typeface="Cambria Math" charset="0"/>
                        <a:cs typeface="Cambria Math" charset="0"/>
                      </a:rPr>
                      <m:t>(</m:t>
                    </m:r>
                    <m:r>
                      <a:rPr lang="en-US" i="1">
                        <a:latin typeface="Cambria Math" charset="0"/>
                        <a:ea typeface="Cambria Math" charset="0"/>
                        <a:cs typeface="Cambria Math" charset="0"/>
                      </a:rPr>
                      <m:t>𝑘</m:t>
                    </m:r>
                    <m:r>
                      <a:rPr lang="en-US" i="1">
                        <a:latin typeface="Cambria Math" charset="0"/>
                        <a:ea typeface="Cambria Math" charset="0"/>
                        <a:cs typeface="Cambria Math" charset="0"/>
                      </a:rPr>
                      <m:t>))</m:t>
                    </m:r>
                  </m:oMath>
                </a14:m>
                <a:r>
                  <a:rPr lang="en-US" dirty="0"/>
                  <a:t>=# of leaves + 1/2</a:t>
                </a:r>
                <a14:m>
                  <m:oMath xmlns:m="http://schemas.openxmlformats.org/officeDocument/2006/math">
                    <m:r>
                      <a:rPr lang="en-US" i="1" smtClean="0">
                        <a:latin typeface="Cambria Math" charset="0"/>
                        <a:ea typeface="Cambria Math" charset="0"/>
                        <a:cs typeface="Cambria Math" charset="0"/>
                      </a:rPr>
                      <m:t>𝜆</m:t>
                    </m:r>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𝑇</m:t>
                        </m:r>
                      </m:sup>
                      <m:e>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𝑤𝑗</m:t>
                            </m:r>
                          </m:e>
                          <m:sup>
                            <m:r>
                              <a:rPr lang="en-US" b="0" i="1" smtClean="0">
                                <a:latin typeface="Cambria Math" charset="0"/>
                                <a:ea typeface="Cambria Math" charset="0"/>
                                <a:cs typeface="Cambria Math" charset="0"/>
                              </a:rPr>
                              <m:t>2</m:t>
                            </m:r>
                          </m:sup>
                        </m:sSup>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17" t="-334"/>
                </a:stretch>
              </a:blipFill>
            </p:spPr>
            <p:txBody>
              <a:bodyPr/>
              <a:lstStyle/>
              <a:p>
                <a:r>
                  <a:rPr lang="en-US">
                    <a:noFill/>
                  </a:rPr>
                  <a:t> </a:t>
                </a:r>
              </a:p>
            </p:txBody>
          </p:sp>
        </mc:Fallback>
      </mc:AlternateContent>
      <p:sp>
        <p:nvSpPr>
          <p:cNvPr id="4" name="TextBox 3"/>
          <p:cNvSpPr txBox="1"/>
          <p:nvPr/>
        </p:nvSpPr>
        <p:spPr>
          <a:xfrm>
            <a:off x="5331924" y="4025842"/>
            <a:ext cx="2013995" cy="369332"/>
          </a:xfrm>
          <a:prstGeom prst="rect">
            <a:avLst/>
          </a:prstGeom>
          <a:noFill/>
        </p:spPr>
        <p:txBody>
          <a:bodyPr wrap="square" rtlCol="0">
            <a:spAutoFit/>
          </a:bodyPr>
          <a:lstStyle/>
          <a:p>
            <a:r>
              <a:rPr lang="en-US"/>
              <a:t>Residual Function</a:t>
            </a:r>
          </a:p>
        </p:txBody>
      </p:sp>
      <p:sp>
        <p:nvSpPr>
          <p:cNvPr id="5" name="TextBox 4"/>
          <p:cNvSpPr txBox="1"/>
          <p:nvPr/>
        </p:nvSpPr>
        <p:spPr>
          <a:xfrm>
            <a:off x="7399787" y="4025842"/>
            <a:ext cx="2344356" cy="369332"/>
          </a:xfrm>
          <a:prstGeom prst="rect">
            <a:avLst/>
          </a:prstGeom>
          <a:noFill/>
        </p:spPr>
        <p:txBody>
          <a:bodyPr wrap="square" rtlCol="0">
            <a:spAutoFit/>
          </a:bodyPr>
          <a:lstStyle/>
          <a:p>
            <a:r>
              <a:rPr lang="en-US" dirty="0"/>
              <a:t>Complexity of the tree</a:t>
            </a:r>
          </a:p>
        </p:txBody>
      </p:sp>
      <p:sp>
        <p:nvSpPr>
          <p:cNvPr id="6" name="TextBox 5"/>
          <p:cNvSpPr txBox="1"/>
          <p:nvPr/>
        </p:nvSpPr>
        <p:spPr>
          <a:xfrm>
            <a:off x="7427129" y="5057873"/>
            <a:ext cx="2317014" cy="369332"/>
          </a:xfrm>
          <a:prstGeom prst="rect">
            <a:avLst/>
          </a:prstGeom>
          <a:noFill/>
        </p:spPr>
        <p:txBody>
          <a:bodyPr wrap="square" rtlCol="0">
            <a:spAutoFit/>
          </a:bodyPr>
          <a:lstStyle/>
          <a:p>
            <a:r>
              <a:rPr lang="en-US" dirty="0"/>
              <a:t>L2 Norm </a:t>
            </a:r>
            <a:r>
              <a:rPr lang="en-US"/>
              <a:t>of leaf score</a:t>
            </a:r>
            <a:endParaRPr lang="en-US" dirty="0"/>
          </a:p>
        </p:txBody>
      </p:sp>
    </p:spTree>
    <p:extLst>
      <p:ext uri="{BB962C8B-B14F-4D97-AF65-F5344CB8AC3E}">
        <p14:creationId xmlns:p14="http://schemas.microsoft.com/office/powerpoint/2010/main" val="730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a:t>XGBoost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u="sng" dirty="0"/>
                  <a:t>Additive Training</a:t>
                </a:r>
              </a:p>
              <a:p>
                <a:pPr marL="0" indent="0">
                  <a:buNone/>
                </a:pPr>
                <a:r>
                  <a:rPr lang="en-US" dirty="0" err="1"/>
                  <a:t>Yihat</a:t>
                </a:r>
                <a:r>
                  <a:rPr lang="en-US" dirty="0"/>
                  <a:t>(0)=constant </a:t>
                </a:r>
              </a:p>
              <a:p>
                <a:pPr marL="0" indent="0">
                  <a:buNone/>
                </a:pPr>
                <a:r>
                  <a:rPr lang="en-US" dirty="0" err="1"/>
                  <a:t>Yihat</a:t>
                </a:r>
                <a:r>
                  <a:rPr lang="en-US" dirty="0"/>
                  <a:t>(1)= </a:t>
                </a:r>
                <a:r>
                  <a:rPr lang="en-US" dirty="0" err="1"/>
                  <a:t>Yihat</a:t>
                </a:r>
                <a:r>
                  <a:rPr lang="en-US" dirty="0"/>
                  <a:t>(0)+f1(xi)</a:t>
                </a:r>
              </a:p>
              <a:p>
                <a:pPr marL="0" indent="0">
                  <a:buNone/>
                </a:pPr>
                <a:r>
                  <a:rPr lang="en-US" dirty="0" err="1"/>
                  <a:t>Yihat</a:t>
                </a:r>
                <a:r>
                  <a:rPr lang="en-US" dirty="0"/>
                  <a:t>(2)= </a:t>
                </a:r>
                <a:r>
                  <a:rPr lang="en-US" dirty="0" err="1"/>
                  <a:t>Yihat</a:t>
                </a:r>
                <a:r>
                  <a:rPr lang="en-US" dirty="0"/>
                  <a:t>(1)+f2(xi)</a:t>
                </a:r>
              </a:p>
              <a:p>
                <a:pPr marL="0" indent="0">
                  <a:buNone/>
                </a:pPr>
                <a:r>
                  <a:rPr lang="mr-IN" dirty="0"/>
                  <a:t>…</a:t>
                </a:r>
                <a:r>
                  <a:rPr lang="en-US" dirty="0"/>
                  <a:t>.</a:t>
                </a:r>
              </a:p>
              <a:p>
                <a:pPr marL="0" indent="0">
                  <a:buNone/>
                </a:pPr>
                <a:r>
                  <a:rPr lang="en-US" dirty="0" err="1"/>
                  <a:t>Yihat</a:t>
                </a:r>
                <a:r>
                  <a:rPr lang="en-US" dirty="0"/>
                  <a:t>(t)= </a:t>
                </a:r>
                <a14:m>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=1</m:t>
                        </m:r>
                      </m:sub>
                      <m:sup>
                        <m:r>
                          <a:rPr lang="en-US" b="0" i="1" smtClean="0">
                            <a:latin typeface="Cambria Math" charset="0"/>
                          </a:rPr>
                          <m:t>𝑡</m:t>
                        </m:r>
                      </m:sup>
                      <m:e>
                        <m:r>
                          <a:rPr lang="en-US" b="0" i="1" smtClean="0">
                            <a:latin typeface="Cambria Math" charset="0"/>
                          </a:rPr>
                          <m:t>𝑓𝑘</m:t>
                        </m:r>
                        <m:r>
                          <a:rPr lang="en-US" b="0" i="1" smtClean="0">
                            <a:latin typeface="Cambria Math" charset="0"/>
                          </a:rPr>
                          <m:t>(</m:t>
                        </m:r>
                        <m:r>
                          <a:rPr lang="en-US" b="0" i="1" smtClean="0">
                            <a:latin typeface="Cambria Math" charset="0"/>
                          </a:rPr>
                          <m:t>𝑥𝑖</m:t>
                        </m:r>
                        <m:r>
                          <a:rPr lang="en-US" b="0" i="1" smtClean="0">
                            <a:latin typeface="Cambria Math" charset="0"/>
                          </a:rPr>
                          <m:t>)</m:t>
                        </m:r>
                      </m:e>
                    </m:nary>
                  </m:oMath>
                </a14:m>
                <a:r>
                  <a:rPr lang="en-US" dirty="0"/>
                  <a:t>=</a:t>
                </a:r>
                <a:r>
                  <a:rPr lang="en-US" dirty="0" err="1"/>
                  <a:t>yihat</a:t>
                </a:r>
                <a:r>
                  <a:rPr lang="en-US" dirty="0"/>
                  <a:t>(t-1)+</a:t>
                </a:r>
                <a:r>
                  <a:rPr lang="en-US" dirty="0" err="1"/>
                  <a:t>ft</a:t>
                </a:r>
                <a:r>
                  <a:rPr lang="en-US" dirty="0"/>
                  <a:t>(xi)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95" t="-334"/>
                </a:stretch>
              </a:blipFill>
            </p:spPr>
            <p:txBody>
              <a:bodyPr/>
              <a:lstStyle/>
              <a:p>
                <a:r>
                  <a:rPr lang="en-US">
                    <a:noFill/>
                  </a:rPr>
                  <a:t> </a:t>
                </a:r>
              </a:p>
            </p:txBody>
          </p:sp>
        </mc:Fallback>
      </mc:AlternateContent>
      <p:sp>
        <p:nvSpPr>
          <p:cNvPr id="5" name="TextBox 4"/>
          <p:cNvSpPr txBox="1"/>
          <p:nvPr/>
        </p:nvSpPr>
        <p:spPr>
          <a:xfrm>
            <a:off x="6342926" y="2893671"/>
            <a:ext cx="1400537" cy="369332"/>
          </a:xfrm>
          <a:prstGeom prst="rect">
            <a:avLst/>
          </a:prstGeom>
          <a:noFill/>
        </p:spPr>
        <p:txBody>
          <a:bodyPr wrap="square" rtlCol="0">
            <a:spAutoFit/>
          </a:bodyPr>
          <a:lstStyle/>
          <a:p>
            <a:r>
              <a:rPr lang="en-US" dirty="0"/>
              <a:t>Start simple</a:t>
            </a:r>
          </a:p>
        </p:txBody>
      </p:sp>
      <p:sp>
        <p:nvSpPr>
          <p:cNvPr id="6" name="TextBox 5"/>
          <p:cNvSpPr txBox="1"/>
          <p:nvPr/>
        </p:nvSpPr>
        <p:spPr>
          <a:xfrm>
            <a:off x="7189807" y="4735975"/>
            <a:ext cx="2891742" cy="369332"/>
          </a:xfrm>
          <a:prstGeom prst="rect">
            <a:avLst/>
          </a:prstGeom>
          <a:noFill/>
        </p:spPr>
        <p:txBody>
          <a:bodyPr wrap="square" rtlCol="0">
            <a:spAutoFit/>
          </a:bodyPr>
          <a:lstStyle/>
          <a:p>
            <a:r>
              <a:rPr lang="en-US" dirty="0"/>
              <a:t>The new additive function</a:t>
            </a:r>
          </a:p>
        </p:txBody>
      </p:sp>
      <p:sp>
        <p:nvSpPr>
          <p:cNvPr id="7" name="Oval 6"/>
          <p:cNvSpPr/>
          <p:nvPr/>
        </p:nvSpPr>
        <p:spPr>
          <a:xfrm>
            <a:off x="6342926" y="4584975"/>
            <a:ext cx="763930" cy="671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81097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u="sng" dirty="0"/>
                  <a:t>How do we find this new function</a:t>
                </a:r>
              </a:p>
              <a:p>
                <a:pPr marL="0" indent="0">
                  <a:buNone/>
                </a:pPr>
                <a:r>
                  <a:rPr lang="en-US" dirty="0" err="1"/>
                  <a:t>Obj</a:t>
                </a:r>
                <a:r>
                  <a:rPr lang="en-US" dirty="0"/>
                  <a:t> </a:t>
                </a:r>
                <a:r>
                  <a:rPr lang="en-US" dirty="0" err="1"/>
                  <a:t>Func</a:t>
                </a:r>
                <a:r>
                  <a:rPr lang="en-US" dirty="0"/>
                  <a:t> (t) =</a:t>
                </a:r>
                <a:r>
                  <a:rPr lang="is-IS" dirty="0"/>
                  <a:t> </a:t>
                </a:r>
                <a14:m>
                  <m:oMath xmlns:m="http://schemas.openxmlformats.org/officeDocument/2006/math">
                    <m:nary>
                      <m:naryPr>
                        <m:chr m:val="∑"/>
                        <m:ctrlPr>
                          <a:rPr lang="is-IS" i="1">
                            <a:latin typeface="Cambria Math" panose="02040503050406030204" pitchFamily="18" charset="0"/>
                          </a:rPr>
                        </m:ctrlPr>
                      </m:naryPr>
                      <m:sub>
                        <m:r>
                          <m:rPr>
                            <m:brk m:alnAt="23"/>
                          </m:rPr>
                          <a:rPr lang="en-US" b="0" i="1">
                            <a:latin typeface="Cambria Math" charset="0"/>
                          </a:rPr>
                          <m:t>𝑖</m:t>
                        </m:r>
                        <m:r>
                          <a:rPr lang="en-US" b="0" i="1">
                            <a:latin typeface="Cambria Math" charset="0"/>
                          </a:rPr>
                          <m:t>=1</m:t>
                        </m:r>
                      </m:sub>
                      <m:sup>
                        <m:r>
                          <a:rPr lang="en-US" b="0" i="1">
                            <a:latin typeface="Cambria Math" charset="0"/>
                          </a:rPr>
                          <m:t>𝑛</m:t>
                        </m:r>
                      </m:sup>
                      <m:e>
                        <m:r>
                          <a:rPr lang="en-US" b="0" i="1">
                            <a:latin typeface="Cambria Math" charset="0"/>
                          </a:rPr>
                          <m:t>𝑙</m:t>
                        </m:r>
                        <m:d>
                          <m:dPr>
                            <m:ctrlPr>
                              <a:rPr lang="en-US" i="1">
                                <a:latin typeface="Cambria Math" panose="02040503050406030204" pitchFamily="18" charset="0"/>
                              </a:rPr>
                            </m:ctrlPr>
                          </m:dPr>
                          <m:e>
                            <m:r>
                              <a:rPr lang="en-US" b="0" i="1">
                                <a:latin typeface="Cambria Math" charset="0"/>
                              </a:rPr>
                              <m:t>𝑦𝑖</m:t>
                            </m:r>
                            <m:r>
                              <a:rPr lang="en-US" b="0" i="1">
                                <a:latin typeface="Cambria Math" charset="0"/>
                              </a:rPr>
                              <m:t>,</m:t>
                            </m:r>
                            <m:r>
                              <a:rPr lang="en-US" b="0" i="1">
                                <a:latin typeface="Cambria Math" charset="0"/>
                              </a:rPr>
                              <m:t>𝑦𝑖h𝑎𝑡</m:t>
                            </m:r>
                            <m:d>
                              <m:dPr>
                                <m:ctrlPr>
                                  <a:rPr lang="en-US" i="1" smtClean="0">
                                    <a:latin typeface="Cambria Math" panose="02040503050406030204" pitchFamily="18" charset="0"/>
                                  </a:rPr>
                                </m:ctrlPr>
                              </m:dPr>
                              <m:e>
                                <m:r>
                                  <a:rPr lang="en-US" b="0" i="1" smtClean="0">
                                    <a:latin typeface="Cambria Math" charset="0"/>
                                  </a:rPr>
                                  <m:t>𝑡</m:t>
                                </m:r>
                                <m:r>
                                  <a:rPr lang="en-US" b="0" i="1" smtClean="0">
                                    <a:latin typeface="Cambria Math" charset="0"/>
                                  </a:rPr>
                                  <m:t>−1</m:t>
                                </m:r>
                              </m:e>
                            </m:d>
                            <m:r>
                              <a:rPr lang="en-US" b="0" i="1" smtClean="0">
                                <a:latin typeface="Cambria Math" charset="0"/>
                              </a:rPr>
                              <m:t>+</m:t>
                            </m:r>
                            <m:r>
                              <a:rPr lang="en-US" b="0" i="1" smtClean="0">
                                <a:latin typeface="Cambria Math" charset="0"/>
                              </a:rPr>
                              <m:t>𝑓𝑡</m:t>
                            </m:r>
                            <m:r>
                              <a:rPr lang="en-US" b="0" i="1" smtClean="0">
                                <a:latin typeface="Cambria Math" charset="0"/>
                              </a:rPr>
                              <m:t>(</m:t>
                            </m:r>
                            <m:r>
                              <a:rPr lang="en-US" b="0" i="1" smtClean="0">
                                <a:latin typeface="Cambria Math" charset="0"/>
                              </a:rPr>
                              <m:t>𝑥𝑖</m:t>
                            </m:r>
                            <m:r>
                              <a:rPr lang="en-US" b="0" i="1" smtClean="0">
                                <a:latin typeface="Cambria Math" charset="0"/>
                              </a:rPr>
                              <m:t>)</m:t>
                            </m:r>
                          </m:e>
                        </m:d>
                      </m:e>
                    </m:nary>
                    <m:r>
                      <a:rPr lang="en-US" b="0" i="1">
                        <a:latin typeface="Cambria Math" charset="0"/>
                      </a:rPr>
                      <m:t>+</m:t>
                    </m:r>
                    <m:nary>
                      <m:naryPr>
                        <m:chr m:val="∑"/>
                        <m:ctrlPr>
                          <a:rPr lang="is-IS" i="1">
                            <a:latin typeface="Cambria Math" panose="02040503050406030204" pitchFamily="18" charset="0"/>
                          </a:rPr>
                        </m:ctrlPr>
                      </m:naryPr>
                      <m:sub>
                        <m:r>
                          <m:rPr>
                            <m:brk m:alnAt="23"/>
                          </m:rPr>
                          <a:rPr lang="en-US" b="0" i="1">
                            <a:latin typeface="Cambria Math" charset="0"/>
                          </a:rPr>
                          <m:t>𝑘</m:t>
                        </m:r>
                        <m:r>
                          <a:rPr lang="en-US" b="0" i="1">
                            <a:latin typeface="Cambria Math" charset="0"/>
                          </a:rPr>
                          <m:t>=1</m:t>
                        </m:r>
                      </m:sub>
                      <m:sup>
                        <m:r>
                          <a:rPr lang="en-US" b="0" i="1">
                            <a:latin typeface="Cambria Math" charset="0"/>
                          </a:rPr>
                          <m:t>𝑘</m:t>
                        </m:r>
                      </m:sup>
                      <m:e>
                        <m:r>
                          <a:rPr lang="el-GR" b="0" i="1">
                            <a:latin typeface="Cambria Math" charset="0"/>
                            <a:ea typeface="Cambria Math" charset="0"/>
                            <a:cs typeface="Cambria Math" charset="0"/>
                          </a:rPr>
                          <m:t>𝛺</m:t>
                        </m:r>
                        <m:r>
                          <a:rPr lang="en-US" b="0" i="1">
                            <a:latin typeface="Cambria Math" charset="0"/>
                            <a:ea typeface="Cambria Math" charset="0"/>
                            <a:cs typeface="Cambria Math" charset="0"/>
                          </a:rPr>
                          <m:t>(</m:t>
                        </m:r>
                        <m:r>
                          <a:rPr lang="en-US" b="0" i="1">
                            <a:latin typeface="Cambria Math" charset="0"/>
                            <a:ea typeface="Cambria Math" charset="0"/>
                            <a:cs typeface="Cambria Math" charset="0"/>
                          </a:rPr>
                          <m:t>𝑓</m:t>
                        </m:r>
                        <m:r>
                          <a:rPr lang="en-US" b="0" i="1">
                            <a:latin typeface="Cambria Math" charset="0"/>
                            <a:ea typeface="Cambria Math" charset="0"/>
                            <a:cs typeface="Cambria Math" charset="0"/>
                          </a:rPr>
                          <m:t>(</m:t>
                        </m:r>
                        <m:r>
                          <a:rPr lang="en-US" b="0" i="1">
                            <a:latin typeface="Cambria Math" charset="0"/>
                            <a:ea typeface="Cambria Math" charset="0"/>
                            <a:cs typeface="Cambria Math" charset="0"/>
                          </a:rPr>
                          <m:t>𝑘</m:t>
                        </m:r>
                        <m:r>
                          <a:rPr lang="en-US" b="0" i="1">
                            <a:latin typeface="Cambria Math" charset="0"/>
                            <a:ea typeface="Cambria Math" charset="0"/>
                            <a:cs typeface="Cambria Math" charset="0"/>
                          </a:rPr>
                          <m:t>))</m:t>
                        </m:r>
                      </m:e>
                    </m:nary>
                    <m:r>
                      <a:rPr lang="en-US" b="0" i="0"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constant</m:t>
                    </m:r>
                  </m:oMath>
                </a14:m>
                <a:endParaRPr lang="en-US" dirty="0"/>
              </a:p>
              <a:p>
                <a:pPr marL="0" indent="0">
                  <a:buNone/>
                </a:pPr>
                <a:r>
                  <a:rPr lang="en-US" dirty="0"/>
                  <a:t>Using Taylor Expansion to transform:</a:t>
                </a:r>
              </a:p>
              <a:p>
                <a:pPr marL="0" indent="0">
                  <a:buNone/>
                </a:pPr>
                <a:r>
                  <a:rPr lang="en-US" dirty="0" err="1"/>
                  <a:t>Obj</a:t>
                </a:r>
                <a:r>
                  <a:rPr lang="en-US" dirty="0"/>
                  <a:t> </a:t>
                </a:r>
                <a:r>
                  <a:rPr lang="en-US" dirty="0" err="1"/>
                  <a:t>Func</a:t>
                </a:r>
                <a:r>
                  <a:rPr lang="en-US" dirty="0"/>
                  <a:t> (t) = </a:t>
                </a:r>
                <a14:m>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r>
                          <a:rPr lang="en-US" b="0" i="1" smtClean="0">
                            <a:latin typeface="Cambria Math" charset="0"/>
                          </a:rPr>
                          <m:t>[</m:t>
                        </m:r>
                        <m:r>
                          <a:rPr lang="en-US" b="0" i="1" smtClean="0">
                            <a:latin typeface="Cambria Math" charset="0"/>
                          </a:rPr>
                          <m:t>𝑔𝑖𝑓𝑡</m:t>
                        </m:r>
                        <m:d>
                          <m:dPr>
                            <m:ctrlPr>
                              <a:rPr lang="en-US" b="0" i="1" smtClean="0">
                                <a:latin typeface="Cambria Math" panose="02040503050406030204" pitchFamily="18" charset="0"/>
                              </a:rPr>
                            </m:ctrlPr>
                          </m:dPr>
                          <m:e>
                            <m:r>
                              <a:rPr lang="en-US" b="0" i="1" smtClean="0">
                                <a:latin typeface="Cambria Math" charset="0"/>
                              </a:rPr>
                              <m:t>𝑥𝑖</m:t>
                            </m:r>
                          </m:e>
                        </m:d>
                        <m:r>
                          <a:rPr lang="en-US" b="0" i="1" smtClean="0">
                            <a:latin typeface="Cambria Math" charset="0"/>
                          </a:rPr>
                          <m:t>+1/2</m:t>
                        </m:r>
                        <m:r>
                          <a:rPr lang="en-US" b="0" i="1" smtClean="0">
                            <a:latin typeface="Cambria Math" charset="0"/>
                          </a:rPr>
                          <m:t>h𝑖</m:t>
                        </m:r>
                        <m:sSup>
                          <m:sSupPr>
                            <m:ctrlPr>
                              <a:rPr lang="en-US" b="0" i="1" smtClean="0">
                                <a:latin typeface="Cambria Math" panose="02040503050406030204" pitchFamily="18" charset="0"/>
                              </a:rPr>
                            </m:ctrlPr>
                          </m:sSupPr>
                          <m:e>
                            <m:r>
                              <a:rPr lang="en-US" b="0" i="1" smtClean="0">
                                <a:latin typeface="Cambria Math" charset="0"/>
                              </a:rPr>
                              <m:t>𝑓𝑡</m:t>
                            </m:r>
                          </m:e>
                          <m:sup>
                            <m:r>
                              <a:rPr lang="en-US" b="0" i="1" smtClean="0">
                                <a:latin typeface="Cambria Math" charset="0"/>
                              </a:rPr>
                              <m:t>2</m:t>
                            </m:r>
                          </m:sup>
                        </m:sSup>
                      </m:e>
                    </m:nary>
                  </m:oMath>
                </a14:m>
                <a:r>
                  <a:rPr lang="en-US" dirty="0"/>
                  <a:t>(xi)]+</a:t>
                </a:r>
                <a14:m>
                  <m:oMath xmlns:m="http://schemas.openxmlformats.org/officeDocument/2006/math">
                    <m:r>
                      <m:rPr>
                        <m:sty m:val="p"/>
                      </m:rPr>
                      <a:rPr lang="el-GR" i="1" smtClean="0">
                        <a:latin typeface="Cambria Math" charset="0"/>
                        <a:ea typeface="Cambria Math" charset="0"/>
                        <a:cs typeface="Cambria Math" charset="0"/>
                      </a:rPr>
                      <m:t>Ω</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𝑓𝑡</m:t>
                        </m:r>
                      </m:e>
                    </m:d>
                  </m:oMath>
                </a14:m>
                <a:endParaRPr lang="en-US" b="0" dirty="0">
                  <a:ea typeface="Cambria Math" charset="0"/>
                  <a:cs typeface="Cambria Math" charset="0"/>
                </a:endParaRPr>
              </a:p>
              <a:p>
                <a:pPr marL="0" indent="0">
                  <a:buNone/>
                </a:pPr>
                <a:endParaRPr lang="en-US" dirty="0"/>
              </a:p>
              <a:p>
                <a:pPr marL="0" indent="0">
                  <a:buNone/>
                </a:pPr>
                <a:r>
                  <a:rPr lang="en-US" dirty="0">
                    <a:solidFill>
                      <a:srgbClr val="FF0000"/>
                    </a:solidFill>
                  </a:rPr>
                  <a:t> 	     =  </a:t>
                </a:r>
                <a14:m>
                  <m:oMath xmlns:m="http://schemas.openxmlformats.org/officeDocument/2006/math">
                    <m:nary>
                      <m:naryPr>
                        <m:chr m:val="∑"/>
                        <m:ctrlPr>
                          <a:rPr lang="is-IS" b="1" i="1" smtClean="0">
                            <a:solidFill>
                              <a:srgbClr val="FF0000"/>
                            </a:solidFill>
                            <a:latin typeface="Cambria Math" panose="02040503050406030204" pitchFamily="18" charset="0"/>
                          </a:rPr>
                        </m:ctrlPr>
                      </m:naryPr>
                      <m:sub>
                        <m:r>
                          <m:rPr>
                            <m:brk m:alnAt="23"/>
                          </m:rPr>
                          <a:rPr lang="en-US" b="1" i="1" smtClean="0">
                            <a:solidFill>
                              <a:srgbClr val="FF0000"/>
                            </a:solidFill>
                            <a:latin typeface="Cambria Math" charset="0"/>
                          </a:rPr>
                          <m:t>𝒋</m:t>
                        </m:r>
                        <m:r>
                          <a:rPr lang="en-US" b="1" i="1" smtClean="0">
                            <a:solidFill>
                              <a:srgbClr val="FF0000"/>
                            </a:solidFill>
                            <a:latin typeface="Cambria Math" charset="0"/>
                          </a:rPr>
                          <m:t>=</m:t>
                        </m:r>
                        <m:r>
                          <a:rPr lang="en-US" b="1" i="1" smtClean="0">
                            <a:solidFill>
                              <a:srgbClr val="FF0000"/>
                            </a:solidFill>
                            <a:latin typeface="Cambria Math" charset="0"/>
                          </a:rPr>
                          <m:t>𝟏</m:t>
                        </m:r>
                      </m:sub>
                      <m:sup>
                        <m:r>
                          <a:rPr lang="en-US" b="1" i="1" smtClean="0">
                            <a:solidFill>
                              <a:srgbClr val="FF0000"/>
                            </a:solidFill>
                            <a:latin typeface="Cambria Math" charset="0"/>
                          </a:rPr>
                          <m:t>𝑻</m:t>
                        </m:r>
                      </m:sup>
                      <m:e>
                        <m:r>
                          <a:rPr lang="en-US" b="1" i="1" smtClean="0">
                            <a:solidFill>
                              <a:srgbClr val="FF0000"/>
                            </a:solidFill>
                            <a:latin typeface="Cambria Math" charset="0"/>
                          </a:rPr>
                          <m:t>[</m:t>
                        </m:r>
                        <m:r>
                          <a:rPr lang="en-US" b="1" i="1" smtClean="0">
                            <a:solidFill>
                              <a:srgbClr val="FF0000"/>
                            </a:solidFill>
                            <a:latin typeface="Cambria Math" charset="0"/>
                          </a:rPr>
                          <m:t>𝑮𝒋𝑾𝒋</m:t>
                        </m:r>
                        <m:r>
                          <a:rPr lang="en-US" b="1" i="1" smtClean="0">
                            <a:solidFill>
                              <a:srgbClr val="FF0000"/>
                            </a:solidFill>
                            <a:latin typeface="Cambria Math" charset="0"/>
                          </a:rPr>
                          <m:t>+</m:t>
                        </m:r>
                        <m:r>
                          <a:rPr lang="en-US" b="1" i="1" smtClean="0">
                            <a:solidFill>
                              <a:srgbClr val="FF0000"/>
                            </a:solidFill>
                            <a:latin typeface="Cambria Math" charset="0"/>
                          </a:rPr>
                          <m:t>𝟏</m:t>
                        </m:r>
                        <m:r>
                          <a:rPr lang="en-US" b="1" i="1" smtClean="0">
                            <a:solidFill>
                              <a:srgbClr val="FF0000"/>
                            </a:solidFill>
                            <a:latin typeface="Cambria Math" charset="0"/>
                          </a:rPr>
                          <m:t>/</m:t>
                        </m:r>
                        <m:r>
                          <a:rPr lang="en-US" b="1" i="1" smtClean="0">
                            <a:solidFill>
                              <a:srgbClr val="FF0000"/>
                            </a:solidFill>
                            <a:latin typeface="Cambria Math" charset="0"/>
                          </a:rPr>
                          <m:t>𝟐</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charset="0"/>
                              </a:rPr>
                              <m:t>𝑯𝒋</m:t>
                            </m:r>
                            <m:r>
                              <a:rPr lang="en-US" b="1" i="1" smtClean="0">
                                <a:solidFill>
                                  <a:srgbClr val="FF0000"/>
                                </a:solidFill>
                                <a:latin typeface="Cambria Math" charset="0"/>
                              </a:rPr>
                              <m:t>+</m:t>
                            </m:r>
                            <m:r>
                              <a:rPr lang="en-US" b="1" i="1" smtClean="0">
                                <a:solidFill>
                                  <a:srgbClr val="FF0000"/>
                                </a:solidFill>
                                <a:latin typeface="Cambria Math" charset="0"/>
                                <a:ea typeface="Cambria Math" charset="0"/>
                                <a:cs typeface="Cambria Math" charset="0"/>
                              </a:rPr>
                              <m:t>𝝀</m:t>
                            </m:r>
                          </m:e>
                        </m:d>
                        <m:sSup>
                          <m:sSupPr>
                            <m:ctrlPr>
                              <a:rPr lang="en-US" b="1" i="1" smtClean="0">
                                <a:solidFill>
                                  <a:srgbClr val="FF0000"/>
                                </a:solidFill>
                                <a:latin typeface="Cambria Math" panose="02040503050406030204" pitchFamily="18" charset="0"/>
                                <a:ea typeface="Cambria Math" charset="0"/>
                                <a:cs typeface="Cambria Math" charset="0"/>
                              </a:rPr>
                            </m:ctrlPr>
                          </m:sSupPr>
                          <m:e>
                            <m:r>
                              <a:rPr lang="en-US" b="1" i="1" smtClean="0">
                                <a:solidFill>
                                  <a:srgbClr val="FF0000"/>
                                </a:solidFill>
                                <a:latin typeface="Cambria Math" charset="0"/>
                                <a:ea typeface="Cambria Math" charset="0"/>
                                <a:cs typeface="Cambria Math" charset="0"/>
                              </a:rPr>
                              <m:t>𝑾𝒋</m:t>
                            </m:r>
                          </m:e>
                          <m:sup>
                            <m:r>
                              <a:rPr lang="en-US" b="1" i="1" smtClean="0">
                                <a:solidFill>
                                  <a:srgbClr val="FF0000"/>
                                </a:solidFill>
                                <a:latin typeface="Cambria Math" charset="0"/>
                                <a:ea typeface="Cambria Math" charset="0"/>
                                <a:cs typeface="Cambria Math" charset="0"/>
                              </a:rPr>
                              <m:t>𝟐</m:t>
                            </m:r>
                          </m:sup>
                        </m:sSup>
                      </m:e>
                    </m:nary>
                  </m:oMath>
                </a14:m>
                <a:r>
                  <a:rPr lang="en-US" b="1" dirty="0">
                    <a:solidFill>
                      <a:srgbClr val="FF0000"/>
                    </a:solidFill>
                  </a:rPr>
                  <a:t>]+# of leaves</a:t>
                </a:r>
              </a:p>
              <a:p>
                <a:pPr marL="0" indent="0">
                  <a:buNone/>
                </a:pPr>
                <a:endParaRPr lang="en-US" dirty="0">
                  <a:solidFill>
                    <a:schemeClr val="tx1"/>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95" t="-334"/>
                </a:stretch>
              </a:blipFill>
            </p:spPr>
            <p:txBody>
              <a:bodyPr/>
              <a:lstStyle/>
              <a:p>
                <a:r>
                  <a:rPr lang="en-US">
                    <a:noFill/>
                  </a:rPr>
                  <a:t> </a:t>
                </a:r>
              </a:p>
            </p:txBody>
          </p:sp>
        </mc:Fallback>
      </mc:AlternateContent>
      <p:sp>
        <p:nvSpPr>
          <p:cNvPr id="4" name="TextBox 3"/>
          <p:cNvSpPr txBox="1"/>
          <p:nvPr/>
        </p:nvSpPr>
        <p:spPr>
          <a:xfrm>
            <a:off x="5893611" y="4264152"/>
            <a:ext cx="2141317" cy="369332"/>
          </a:xfrm>
          <a:prstGeom prst="rect">
            <a:avLst/>
          </a:prstGeom>
          <a:noFill/>
        </p:spPr>
        <p:txBody>
          <a:bodyPr wrap="square" rtlCol="0">
            <a:spAutoFit/>
          </a:bodyPr>
          <a:lstStyle/>
          <a:p>
            <a:r>
              <a:rPr lang="en-US"/>
              <a:t>Second </a:t>
            </a:r>
            <a:r>
              <a:rPr lang="en-US" dirty="0"/>
              <a:t>Derivative</a:t>
            </a:r>
          </a:p>
        </p:txBody>
      </p:sp>
      <p:sp>
        <p:nvSpPr>
          <p:cNvPr id="5" name="TextBox 4"/>
          <p:cNvSpPr txBox="1"/>
          <p:nvPr/>
        </p:nvSpPr>
        <p:spPr>
          <a:xfrm>
            <a:off x="4365585" y="4264152"/>
            <a:ext cx="2141317" cy="369332"/>
          </a:xfrm>
          <a:prstGeom prst="rect">
            <a:avLst/>
          </a:prstGeom>
          <a:noFill/>
        </p:spPr>
        <p:txBody>
          <a:bodyPr wrap="square" rtlCol="0">
            <a:spAutoFit/>
          </a:bodyPr>
          <a:lstStyle/>
          <a:p>
            <a:r>
              <a:rPr lang="en-US"/>
              <a:t>First Derivative</a:t>
            </a:r>
          </a:p>
        </p:txBody>
      </p:sp>
      <p:sp>
        <p:nvSpPr>
          <p:cNvPr id="6" name="TextBox 5"/>
          <p:cNvSpPr txBox="1"/>
          <p:nvPr/>
        </p:nvSpPr>
        <p:spPr>
          <a:xfrm>
            <a:off x="7728282" y="4264152"/>
            <a:ext cx="2141317" cy="369332"/>
          </a:xfrm>
          <a:prstGeom prst="rect">
            <a:avLst/>
          </a:prstGeom>
          <a:noFill/>
        </p:spPr>
        <p:txBody>
          <a:bodyPr wrap="square" rtlCol="0">
            <a:spAutoFit/>
          </a:bodyPr>
          <a:lstStyle/>
          <a:p>
            <a:r>
              <a:rPr lang="en-US" dirty="0"/>
              <a:t>Complexity </a:t>
            </a:r>
            <a:r>
              <a:rPr lang="en-US"/>
              <a:t>of tree</a:t>
            </a:r>
          </a:p>
        </p:txBody>
      </p:sp>
      <mc:AlternateContent xmlns:mc="http://schemas.openxmlformats.org/markup-compatibility/2006" xmlns:a14="http://schemas.microsoft.com/office/drawing/2010/main">
        <mc:Choice Requires="a14">
          <p:sp>
            <p:nvSpPr>
              <p:cNvPr id="7" name="TextBox 6"/>
              <p:cNvSpPr txBox="1"/>
              <p:nvPr/>
            </p:nvSpPr>
            <p:spPr>
              <a:xfrm>
                <a:off x="8587745" y="4527068"/>
                <a:ext cx="3727216" cy="415755"/>
              </a:xfrm>
              <a:prstGeom prst="rect">
                <a:avLst/>
              </a:prstGeom>
              <a:noFill/>
            </p:spPr>
            <p:txBody>
              <a:bodyPr wrap="square" rtlCol="0">
                <a:spAutoFit/>
              </a:bodyPr>
              <a:lstStyle/>
              <a:p>
                <a14:m>
                  <m:oMath xmlns:m="http://schemas.openxmlformats.org/officeDocument/2006/math">
                    <m:r>
                      <m:rPr>
                        <m:sty m:val="p"/>
                      </m:rPr>
                      <a:rPr lang="el-GR" i="1">
                        <a:latin typeface="Cambria Math" charset="0"/>
                        <a:ea typeface="Cambria Math" charset="0"/>
                        <a:cs typeface="Cambria Math" charset="0"/>
                      </a:rPr>
                      <m:t>Ω</m:t>
                    </m:r>
                    <m:r>
                      <a:rPr lang="en-US" i="1">
                        <a:latin typeface="Cambria Math" charset="0"/>
                        <a:ea typeface="Cambria Math" charset="0"/>
                        <a:cs typeface="Cambria Math" charset="0"/>
                      </a:rPr>
                      <m:t>(</m:t>
                    </m:r>
                    <m:r>
                      <a:rPr lang="en-US" i="1">
                        <a:latin typeface="Cambria Math" charset="0"/>
                        <a:ea typeface="Cambria Math" charset="0"/>
                        <a:cs typeface="Cambria Math" charset="0"/>
                      </a:rPr>
                      <m:t>𝑓</m:t>
                    </m:r>
                    <m:r>
                      <a:rPr lang="en-US" i="1">
                        <a:latin typeface="Cambria Math" charset="0"/>
                        <a:ea typeface="Cambria Math" charset="0"/>
                        <a:cs typeface="Cambria Math" charset="0"/>
                      </a:rPr>
                      <m:t>(</m:t>
                    </m:r>
                    <m:r>
                      <a:rPr lang="en-US" i="1">
                        <a:latin typeface="Cambria Math" charset="0"/>
                        <a:ea typeface="Cambria Math" charset="0"/>
                        <a:cs typeface="Cambria Math" charset="0"/>
                      </a:rPr>
                      <m:t>𝑘</m:t>
                    </m:r>
                    <m:r>
                      <a:rPr lang="en-US" i="1">
                        <a:latin typeface="Cambria Math" charset="0"/>
                        <a:ea typeface="Cambria Math" charset="0"/>
                        <a:cs typeface="Cambria Math" charset="0"/>
                      </a:rPr>
                      <m:t>))</m:t>
                    </m:r>
                  </m:oMath>
                </a14:m>
                <a:r>
                  <a:rPr lang="en-US" dirty="0"/>
                  <a:t>=# of leaves +1/2</a:t>
                </a:r>
                <a14:m>
                  <m:oMath xmlns:m="http://schemas.openxmlformats.org/officeDocument/2006/math">
                    <m:r>
                      <a:rPr lang="en-US" i="1">
                        <a:latin typeface="Cambria Math" charset="0"/>
                        <a:ea typeface="Cambria Math" charset="0"/>
                        <a:cs typeface="Cambria Math" charset="0"/>
                      </a:rPr>
                      <m:t>𝜆</m:t>
                    </m:r>
                    <m:nary>
                      <m:naryPr>
                        <m:chr m:val="∑"/>
                        <m:ctrlPr>
                          <a:rPr lang="is-IS" i="1">
                            <a:latin typeface="Cambria Math" panose="02040503050406030204" pitchFamily="18"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𝑇</m:t>
                        </m:r>
                      </m:sup>
                      <m:e>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𝑤𝑗</m:t>
                            </m:r>
                          </m:e>
                          <m:sup>
                            <m:r>
                              <a:rPr lang="en-US" i="1">
                                <a:latin typeface="Cambria Math" charset="0"/>
                                <a:ea typeface="Cambria Math" charset="0"/>
                                <a:cs typeface="Cambria Math" charset="0"/>
                              </a:rPr>
                              <m:t>2</m:t>
                            </m:r>
                          </m:sup>
                        </m:sSup>
                      </m:e>
                    </m:nary>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587745" y="4527068"/>
                <a:ext cx="3727216" cy="415755"/>
              </a:xfrm>
              <a:prstGeom prst="rect">
                <a:avLst/>
              </a:prstGeom>
              <a:blipFill rotWithShape="0">
                <a:blip r:embed="rId3"/>
                <a:stretch>
                  <a:fillRect t="-102941" b="-158824"/>
                </a:stretch>
              </a:blipFill>
            </p:spPr>
            <p:txBody>
              <a:bodyPr/>
              <a:lstStyle/>
              <a:p>
                <a:r>
                  <a:rPr lang="en-US">
                    <a:noFill/>
                  </a:rPr>
                  <a:t> </a:t>
                </a:r>
              </a:p>
            </p:txBody>
          </p:sp>
        </mc:Fallback>
      </mc:AlternateContent>
    </p:spTree>
    <p:extLst>
      <p:ext uri="{BB962C8B-B14F-4D97-AF65-F5344CB8AC3E}">
        <p14:creationId xmlns:p14="http://schemas.microsoft.com/office/powerpoint/2010/main" val="18173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heckerboard(across)">
                                      <p:cBhvr>
                                        <p:cTn id="20" dur="500"/>
                                        <p:tgtEl>
                                          <p:spTgt spid="4"/>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checkerboard(across)">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Measure how good a simple tree is</a:t>
                </a:r>
              </a:p>
              <a:p>
                <a:pPr marL="0" indent="0">
                  <a:buNone/>
                </a:pPr>
                <a:r>
                  <a:rPr lang="en-US" b="1" dirty="0">
                    <a:solidFill>
                      <a:srgbClr val="FF0000"/>
                    </a:solidFill>
                  </a:rPr>
                  <a:t>Objective Function = - </a:t>
                </a:r>
                <a14:m>
                  <m:oMath xmlns:m="http://schemas.openxmlformats.org/officeDocument/2006/math">
                    <m:f>
                      <m:fPr>
                        <m:ctrlPr>
                          <a:rPr lang="mr-IN" b="1" i="1" smtClean="0">
                            <a:solidFill>
                              <a:srgbClr val="FF0000"/>
                            </a:solidFill>
                            <a:latin typeface="Cambria Math" panose="02040503050406030204" pitchFamily="18" charset="0"/>
                          </a:rPr>
                        </m:ctrlPr>
                      </m:fPr>
                      <m:num>
                        <m:r>
                          <a:rPr lang="en-US" b="1" i="1" smtClean="0">
                            <a:solidFill>
                              <a:srgbClr val="FF0000"/>
                            </a:solidFill>
                            <a:latin typeface="Cambria Math" charset="0"/>
                          </a:rPr>
                          <m:t>𝟏</m:t>
                        </m:r>
                      </m:num>
                      <m:den>
                        <m:r>
                          <a:rPr lang="en-US" b="1" i="1" smtClean="0">
                            <a:solidFill>
                              <a:srgbClr val="FF0000"/>
                            </a:solidFill>
                            <a:latin typeface="Cambria Math" charset="0"/>
                          </a:rPr>
                          <m:t>𝟐</m:t>
                        </m:r>
                      </m:den>
                    </m:f>
                    <m:nary>
                      <m:naryPr>
                        <m:chr m:val="∑"/>
                        <m:ctrlPr>
                          <a:rPr lang="is-IS" b="1" i="1" smtClean="0">
                            <a:solidFill>
                              <a:srgbClr val="FF0000"/>
                            </a:solidFill>
                            <a:latin typeface="Cambria Math" panose="02040503050406030204" pitchFamily="18" charset="0"/>
                          </a:rPr>
                        </m:ctrlPr>
                      </m:naryPr>
                      <m:sub>
                        <m:r>
                          <m:rPr>
                            <m:brk m:alnAt="23"/>
                          </m:rPr>
                          <a:rPr lang="en-US" b="1" i="1" smtClean="0">
                            <a:solidFill>
                              <a:srgbClr val="FF0000"/>
                            </a:solidFill>
                            <a:latin typeface="Cambria Math" charset="0"/>
                          </a:rPr>
                          <m:t>𝒋</m:t>
                        </m:r>
                        <m:r>
                          <a:rPr lang="en-US" b="1" i="1" smtClean="0">
                            <a:solidFill>
                              <a:srgbClr val="FF0000"/>
                            </a:solidFill>
                            <a:latin typeface="Cambria Math" charset="0"/>
                          </a:rPr>
                          <m:t>=</m:t>
                        </m:r>
                        <m:r>
                          <a:rPr lang="en-US" b="1" i="1" smtClean="0">
                            <a:solidFill>
                              <a:srgbClr val="FF0000"/>
                            </a:solidFill>
                            <a:latin typeface="Cambria Math" charset="0"/>
                          </a:rPr>
                          <m:t>𝟏</m:t>
                        </m:r>
                      </m:sub>
                      <m:sup>
                        <m:r>
                          <a:rPr lang="en-US" b="1" i="1" smtClean="0">
                            <a:solidFill>
                              <a:srgbClr val="FF0000"/>
                            </a:solidFill>
                            <a:latin typeface="Cambria Math" charset="0"/>
                          </a:rPr>
                          <m:t>𝑻</m:t>
                        </m:r>
                      </m:sup>
                      <m:e>
                        <m:f>
                          <m:fPr>
                            <m:ctrlPr>
                              <a:rPr lang="mr-IN" b="1" i="1" smtClean="0">
                                <a:solidFill>
                                  <a:srgbClr val="FF0000"/>
                                </a:solidFill>
                                <a:latin typeface="Cambria Math" panose="02040503050406030204" pitchFamily="18" charset="0"/>
                              </a:rPr>
                            </m:ctrlPr>
                          </m:fPr>
                          <m:num>
                            <m:sSup>
                              <m:sSupPr>
                                <m:ctrlPr>
                                  <a:rPr lang="mr-IN" b="1" i="1" smtClean="0">
                                    <a:solidFill>
                                      <a:srgbClr val="FF0000"/>
                                    </a:solidFill>
                                    <a:latin typeface="Cambria Math" panose="02040503050406030204" pitchFamily="18" charset="0"/>
                                  </a:rPr>
                                </m:ctrlPr>
                              </m:sSupPr>
                              <m:e>
                                <m:r>
                                  <a:rPr lang="en-US" b="1" i="1" smtClean="0">
                                    <a:solidFill>
                                      <a:srgbClr val="FF0000"/>
                                    </a:solidFill>
                                    <a:latin typeface="Cambria Math" charset="0"/>
                                  </a:rPr>
                                  <m:t>𝑮𝒋</m:t>
                                </m:r>
                              </m:e>
                              <m:sup>
                                <m:r>
                                  <a:rPr lang="en-US" b="1" i="1" smtClean="0">
                                    <a:solidFill>
                                      <a:srgbClr val="FF0000"/>
                                    </a:solidFill>
                                    <a:latin typeface="Cambria Math" charset="0"/>
                                  </a:rPr>
                                  <m:t>𝟐</m:t>
                                </m:r>
                              </m:sup>
                            </m:sSup>
                          </m:num>
                          <m:den>
                            <m:r>
                              <a:rPr lang="en-US" b="1" i="1" smtClean="0">
                                <a:solidFill>
                                  <a:srgbClr val="FF0000"/>
                                </a:solidFill>
                                <a:latin typeface="Cambria Math" charset="0"/>
                              </a:rPr>
                              <m:t>𝑯𝒋</m:t>
                            </m:r>
                            <m:r>
                              <a:rPr lang="en-US" b="1" i="1" smtClean="0">
                                <a:solidFill>
                                  <a:srgbClr val="FF0000"/>
                                </a:solidFill>
                                <a:latin typeface="Cambria Math" charset="0"/>
                              </a:rPr>
                              <m:t>+</m:t>
                            </m:r>
                            <m:r>
                              <a:rPr lang="en-US" b="1" i="1" smtClean="0">
                                <a:solidFill>
                                  <a:srgbClr val="FF0000"/>
                                </a:solidFill>
                                <a:latin typeface="Cambria Math" charset="0"/>
                                <a:ea typeface="Cambria Math" charset="0"/>
                                <a:cs typeface="Cambria Math" charset="0"/>
                              </a:rPr>
                              <m:t>𝝀</m:t>
                            </m:r>
                          </m:den>
                        </m:f>
                      </m:e>
                    </m:nary>
                    <m:r>
                      <a:rPr lang="en-US" b="1" i="0" smtClean="0">
                        <a:solidFill>
                          <a:srgbClr val="FF0000"/>
                        </a:solidFill>
                        <a:latin typeface="Cambria Math" charset="0"/>
                      </a:rPr>
                      <m:t>+# </m:t>
                    </m:r>
                    <m:r>
                      <a:rPr lang="en-US" b="1" i="0" smtClean="0">
                        <a:solidFill>
                          <a:srgbClr val="FF0000"/>
                        </a:solidFill>
                        <a:latin typeface="Cambria Math" charset="0"/>
                      </a:rPr>
                      <m:t>𝐨𝐟</m:t>
                    </m:r>
                    <m:r>
                      <a:rPr lang="en-US" b="1" i="0" smtClean="0">
                        <a:solidFill>
                          <a:srgbClr val="FF0000"/>
                        </a:solidFill>
                        <a:latin typeface="Cambria Math" charset="0"/>
                      </a:rPr>
                      <m:t> </m:t>
                    </m:r>
                    <m:r>
                      <a:rPr lang="en-US" b="1" i="0" smtClean="0">
                        <a:solidFill>
                          <a:srgbClr val="FF0000"/>
                        </a:solidFill>
                        <a:latin typeface="Cambria Math" charset="0"/>
                      </a:rPr>
                      <m:t>𝐥𝐞𝐚𝐯𝐞𝐬</m:t>
                    </m:r>
                  </m:oMath>
                </a14:m>
                <a:endParaRPr lang="en-US" b="1" dirty="0">
                  <a:solidFill>
                    <a:srgbClr val="FF0000"/>
                  </a:solidFill>
                </a:endParaRPr>
              </a:p>
              <a:p>
                <a:r>
                  <a:rPr lang="en-US" dirty="0"/>
                  <a:t>Algorithm of finding the best tree</a:t>
                </a:r>
              </a:p>
              <a:p>
                <a:pPr marL="514350" indent="-514350">
                  <a:buFont typeface="+mj-lt"/>
                  <a:buAutoNum type="romanUcPeriod"/>
                </a:pPr>
                <a:r>
                  <a:rPr lang="en-US" dirty="0"/>
                  <a:t>Enumerate possible tree structures</a:t>
                </a:r>
              </a:p>
              <a:p>
                <a:pPr marL="514350" indent="-514350">
                  <a:buFont typeface="+mj-lt"/>
                  <a:buAutoNum type="romanUcPeriod"/>
                </a:pPr>
                <a:r>
                  <a:rPr lang="en-US" dirty="0"/>
                  <a:t>Calculate structure score for each tree</a:t>
                </a:r>
              </a:p>
              <a:p>
                <a:pPr marL="514350" indent="-514350">
                  <a:buFont typeface="+mj-lt"/>
                  <a:buAutoNum type="romanUcPeriod"/>
                </a:pPr>
                <a:r>
                  <a:rPr lang="en-US" dirty="0"/>
                  <a:t>Find the best tree to add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4" t="-334"/>
                </a:stretch>
              </a:blipFill>
            </p:spPr>
            <p:txBody>
              <a:bodyPr/>
              <a:lstStyle/>
              <a:p>
                <a:r>
                  <a:rPr lang="en-US">
                    <a:noFill/>
                  </a:rPr>
                  <a:t> </a:t>
                </a:r>
              </a:p>
            </p:txBody>
          </p:sp>
        </mc:Fallback>
      </mc:AlternateContent>
    </p:spTree>
    <p:extLst>
      <p:ext uri="{BB962C8B-B14F-4D97-AF65-F5344CB8AC3E}">
        <p14:creationId xmlns:p14="http://schemas.microsoft.com/office/powerpoint/2010/main" val="1670698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Machine Learning Parts</a:t>
            </a:r>
          </a:p>
        </p:txBody>
      </p:sp>
      <p:sp>
        <p:nvSpPr>
          <p:cNvPr id="3" name="Content Placeholder 2"/>
          <p:cNvSpPr>
            <a:spLocks noGrp="1"/>
          </p:cNvSpPr>
          <p:nvPr>
            <p:ph idx="1"/>
          </p:nvPr>
        </p:nvSpPr>
        <p:spPr/>
        <p:txBody>
          <a:bodyPr/>
          <a:lstStyle/>
          <a:p>
            <a:r>
              <a:rPr lang="en-US" dirty="0"/>
              <a:t>Model</a:t>
            </a:r>
          </a:p>
          <a:p>
            <a:r>
              <a:rPr lang="en-US" dirty="0"/>
              <a:t>Parameters</a:t>
            </a:r>
          </a:p>
          <a:p>
            <a:r>
              <a:rPr lang="en-US" dirty="0"/>
              <a:t>Objective Function = Training loss + Regularization</a:t>
            </a:r>
          </a:p>
        </p:txBody>
      </p:sp>
    </p:spTree>
    <p:extLst>
      <p:ext uri="{BB962C8B-B14F-4D97-AF65-F5344CB8AC3E}">
        <p14:creationId xmlns:p14="http://schemas.microsoft.com/office/powerpoint/2010/main" val="1979453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XGBoost</a:t>
            </a:r>
          </a:p>
        </p:txBody>
      </p:sp>
      <p:sp>
        <p:nvSpPr>
          <p:cNvPr id="3" name="Content Placeholder 2"/>
          <p:cNvSpPr>
            <a:spLocks noGrp="1"/>
          </p:cNvSpPr>
          <p:nvPr>
            <p:ph idx="1"/>
          </p:nvPr>
        </p:nvSpPr>
        <p:spPr/>
        <p:txBody>
          <a:bodyPr/>
          <a:lstStyle/>
          <a:p>
            <a:pPr lvl="0"/>
            <a:r>
              <a:rPr lang="en-US" b="1" i="1" dirty="0"/>
              <a:t>Tuning Parameters:</a:t>
            </a:r>
            <a:endParaRPr lang="en-US" b="1" dirty="0"/>
          </a:p>
          <a:p>
            <a:pPr lvl="0"/>
            <a:r>
              <a:rPr lang="en-US" u="sng" dirty="0"/>
              <a:t>Lambda: </a:t>
            </a:r>
            <a:r>
              <a:rPr lang="en-US" dirty="0"/>
              <a:t>as explained before</a:t>
            </a:r>
            <a:endParaRPr lang="en-US" u="sng" dirty="0"/>
          </a:p>
          <a:p>
            <a:r>
              <a:rPr lang="en-US" u="sng" dirty="0"/>
              <a:t>Alpha: </a:t>
            </a:r>
            <a:r>
              <a:rPr lang="en-US" dirty="0"/>
              <a:t>as explained before</a:t>
            </a:r>
          </a:p>
          <a:p>
            <a:pPr lvl="0"/>
            <a:r>
              <a:rPr lang="en-US" u="sng" dirty="0"/>
              <a:t>Gamma: </a:t>
            </a:r>
            <a:r>
              <a:rPr lang="en-US" dirty="0"/>
              <a:t>determines the minimum loss reduction needed to further grow trees, is an important part of tree growing algorithm</a:t>
            </a:r>
          </a:p>
          <a:p>
            <a:pPr lvl="0"/>
            <a:r>
              <a:rPr lang="en-US" dirty="0"/>
              <a:t>Note: Getting the best parameter through cross validation. Cross Validation also gives us the best “iteration” number (How deep to grow the tree). </a:t>
            </a:r>
          </a:p>
          <a:p>
            <a:endParaRPr lang="en-US" dirty="0"/>
          </a:p>
        </p:txBody>
      </p:sp>
    </p:spTree>
    <p:extLst>
      <p:ext uri="{BB962C8B-B14F-4D97-AF65-F5344CB8AC3E}">
        <p14:creationId xmlns:p14="http://schemas.microsoft.com/office/powerpoint/2010/main" val="315134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70829018"/>
              </p:ext>
            </p:extLst>
          </p:nvPr>
        </p:nvGraphicFramePr>
        <p:xfrm>
          <a:off x="3254985" y="2438400"/>
          <a:ext cx="8128000" cy="29591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effectLst/>
                        </a:rPr>
                        <a:t>Iterations </a:t>
                      </a:r>
                    </a:p>
                  </a:txBody>
                  <a:tcPr/>
                </a:tc>
                <a:extLst>
                  <a:ext uri="{0D108BD9-81ED-4DB2-BD59-A6C34878D82A}">
                    <a16:rowId xmlns:a16="http://schemas.microsoft.com/office/drawing/2014/main" val="10000"/>
                  </a:ext>
                </a:extLst>
              </a:tr>
              <a:tr h="370840">
                <a:tc>
                  <a:txBody>
                    <a:bodyPr/>
                    <a:lstStyle/>
                    <a:p>
                      <a:pPr marL="0" marR="0">
                        <a:lnSpc>
                          <a:spcPct val="107000"/>
                        </a:lnSpc>
                        <a:spcBef>
                          <a:spcPts val="0"/>
                        </a:spcBef>
                        <a:spcAft>
                          <a:spcPts val="0"/>
                        </a:spcAft>
                      </a:pPr>
                      <a:r>
                        <a:rPr lang="en-US" sz="1800">
                          <a:effectLst/>
                        </a:rPr>
                        <a:t>9 models, 10 iterations;</a:t>
                      </a:r>
                    </a:p>
                    <a:p>
                      <a:pPr marL="0" marR="0">
                        <a:lnSpc>
                          <a:spcPct val="107000"/>
                        </a:lnSpc>
                        <a:spcBef>
                          <a:spcPts val="0"/>
                        </a:spcBef>
                        <a:spcAft>
                          <a:spcPts val="0"/>
                        </a:spcAft>
                      </a:pPr>
                      <a:r>
                        <a:rPr lang="en-US" sz="1800">
                          <a:effectLst/>
                        </a:rPr>
                        <a:t>24 test observations;</a:t>
                      </a:r>
                    </a:p>
                    <a:p>
                      <a:pPr marL="0" marR="0">
                        <a:lnSpc>
                          <a:spcPct val="107000"/>
                        </a:lnSpc>
                        <a:spcBef>
                          <a:spcPts val="0"/>
                        </a:spcBef>
                        <a:spcAft>
                          <a:spcPts val="0"/>
                        </a:spcAft>
                      </a:pPr>
                      <a:r>
                        <a:rPr lang="en-US" sz="1800">
                          <a:effectLst/>
                        </a:rPr>
                        <a:t>54 training (selected with replacement)</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Matrices Set Up</a:t>
                      </a:r>
                    </a:p>
                  </a:txBody>
                  <a:tcPr>
                    <a:solidFill>
                      <a:schemeClr val="accent1"/>
                    </a:solidFill>
                  </a:tcPr>
                </a:tc>
                <a:extLst>
                  <a:ext uri="{0D108BD9-81ED-4DB2-BD59-A6C34878D82A}">
                    <a16:rowId xmlns:a16="http://schemas.microsoft.com/office/drawing/2014/main" val="10002"/>
                  </a:ext>
                </a:extLst>
              </a:tr>
              <a:tr h="1258506">
                <a:tc>
                  <a:txBody>
                    <a:bodyPr/>
                    <a:lstStyle/>
                    <a:p>
                      <a:pPr marL="0" marR="0">
                        <a:lnSpc>
                          <a:spcPct val="107000"/>
                        </a:lnSpc>
                        <a:spcBef>
                          <a:spcPts val="0"/>
                        </a:spcBef>
                        <a:spcAft>
                          <a:spcPts val="0"/>
                        </a:spcAft>
                      </a:pPr>
                      <a:r>
                        <a:rPr lang="en-US" sz="1800" dirty="0">
                          <a:effectLst/>
                        </a:rPr>
                        <a:t>M matrix and Probability </a:t>
                      </a:r>
                      <a:r>
                        <a:rPr lang="en-US" sz="1800" dirty="0" err="1">
                          <a:effectLst/>
                        </a:rPr>
                        <a:t>matix</a:t>
                      </a:r>
                      <a:r>
                        <a:rPr lang="en-US" sz="1800" dirty="0">
                          <a:effectLst/>
                        </a:rPr>
                        <a:t> to keep track of the predicted result for 24 test samples under each of the 9 models for 10 iterations. (Demo</a:t>
                      </a:r>
                      <a:r>
                        <a:rPr lang="en-US" sz="1800" baseline="0" dirty="0">
                          <a:effectLst/>
                        </a:rPr>
                        <a:t> on left</a:t>
                      </a:r>
                      <a:r>
                        <a:rPr lang="en-US" sz="1800" dirty="0">
                          <a:effectLst/>
                        </a:rPr>
                        <a:t>)</a:t>
                      </a:r>
                    </a:p>
                    <a:p>
                      <a:endParaRPr lang="en-US" dirty="0"/>
                    </a:p>
                  </a:txBody>
                  <a:tcPr/>
                </a:tc>
                <a:extLst>
                  <a:ext uri="{0D108BD9-81ED-4DB2-BD59-A6C34878D82A}">
                    <a16:rowId xmlns:a16="http://schemas.microsoft.com/office/drawing/2014/main" val="10003"/>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3824"/>
            <a:ext cx="3242285" cy="1846693"/>
          </a:xfrm>
          <a:prstGeom prst="rect">
            <a:avLst/>
          </a:prstGeom>
        </p:spPr>
      </p:pic>
      <p:sp>
        <p:nvSpPr>
          <p:cNvPr id="4" name="Curved Up Arrow 3"/>
          <p:cNvSpPr/>
          <p:nvPr/>
        </p:nvSpPr>
        <p:spPr>
          <a:xfrm flipH="1">
            <a:off x="2307100" y="5410517"/>
            <a:ext cx="2250831" cy="773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522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4" name="Content Placeholder 2"/>
          <p:cNvSpPr>
            <a:spLocks noGrp="1"/>
          </p:cNvSpPr>
          <p:nvPr>
            <p:ph idx="1"/>
          </p:nvPr>
        </p:nvSpPr>
        <p:spPr/>
        <p:txBody>
          <a:bodyPr/>
          <a:lstStyle/>
          <a:p>
            <a:pPr marL="0" indent="0">
              <a:buNone/>
            </a:pPr>
            <a:r>
              <a:rPr lang="en-US" u="sng" dirty="0"/>
              <a:t>Advantage</a:t>
            </a:r>
          </a:p>
          <a:p>
            <a:r>
              <a:rPr lang="en-US" dirty="0"/>
              <a:t>Avoid Overfitting</a:t>
            </a:r>
          </a:p>
          <a:p>
            <a:r>
              <a:rPr lang="en-US" dirty="0"/>
              <a:t>Tuning parameters are easy to understand</a:t>
            </a:r>
          </a:p>
          <a:p>
            <a:pPr marL="0" indent="0">
              <a:buNone/>
            </a:pPr>
            <a:r>
              <a:rPr lang="en-US" u="sng" dirty="0"/>
              <a:t>Disadvantage</a:t>
            </a:r>
          </a:p>
          <a:p>
            <a:r>
              <a:rPr lang="en-US" dirty="0"/>
              <a:t>Longer Training time</a:t>
            </a:r>
          </a:p>
          <a:p>
            <a:endParaRPr lang="en-US" dirty="0"/>
          </a:p>
        </p:txBody>
      </p:sp>
    </p:spTree>
    <p:extLst>
      <p:ext uri="{BB962C8B-B14F-4D97-AF65-F5344CB8AC3E}">
        <p14:creationId xmlns:p14="http://schemas.microsoft.com/office/powerpoint/2010/main" val="67181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br>
              <a:rPr lang="en-US" dirty="0"/>
            </a:br>
            <a:endParaRPr lang="en-US" dirty="0"/>
          </a:p>
        </p:txBody>
      </p:sp>
      <p:sp>
        <p:nvSpPr>
          <p:cNvPr id="3" name="Content Placeholder 2"/>
          <p:cNvSpPr>
            <a:spLocks noGrp="1"/>
          </p:cNvSpPr>
          <p:nvPr>
            <p:ph idx="1"/>
          </p:nvPr>
        </p:nvSpPr>
        <p:spPr/>
        <p:txBody>
          <a:bodyPr/>
          <a:lstStyle/>
          <a:p>
            <a:pPr lvl="0"/>
            <a:r>
              <a:rPr lang="en-US" i="1" dirty="0"/>
              <a:t>Application</a:t>
            </a:r>
            <a:r>
              <a:rPr lang="en-US" dirty="0"/>
              <a:t>: Regression and Classification</a:t>
            </a:r>
          </a:p>
          <a:p>
            <a:pPr lvl="0"/>
            <a:r>
              <a:rPr lang="en-US" i="1" dirty="0"/>
              <a:t>Statistical Definition</a:t>
            </a:r>
            <a:r>
              <a:rPr lang="en-US" dirty="0"/>
              <a:t>: This has to do with learning from the dataset from a subset of observations and a subset of variables. It grows pre-determined number of trees and makes final classification decisions based on the voting (Segal 2011). </a:t>
            </a:r>
            <a:r>
              <a:rPr lang="en-US" dirty="0">
                <a:solidFill>
                  <a:srgbClr val="FF0000"/>
                </a:solidFill>
              </a:rPr>
              <a:t>Grow uncorrelated trees</a:t>
            </a:r>
          </a:p>
          <a:p>
            <a:pPr lvl="0"/>
            <a:r>
              <a:rPr lang="en-US" dirty="0"/>
              <a:t>Note: Different from </a:t>
            </a:r>
            <a:r>
              <a:rPr lang="en-US" dirty="0" err="1"/>
              <a:t>XGBoost</a:t>
            </a:r>
            <a:r>
              <a:rPr lang="en-US" dirty="0"/>
              <a:t>, Random Forest algorithm grows parallel trees. More like Bagging</a:t>
            </a:r>
          </a:p>
        </p:txBody>
      </p:sp>
    </p:spTree>
    <p:extLst>
      <p:ext uri="{BB962C8B-B14F-4D97-AF65-F5344CB8AC3E}">
        <p14:creationId xmlns:p14="http://schemas.microsoft.com/office/powerpoint/2010/main" val="131471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4586068" y="407963"/>
            <a:ext cx="2335237" cy="914400"/>
          </a:xfrm>
          <a:prstGeom prst="cloud">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cxnSp>
        <p:nvCxnSpPr>
          <p:cNvPr id="6" name="Straight Arrow Connector 5"/>
          <p:cNvCxnSpPr/>
          <p:nvPr/>
        </p:nvCxnSpPr>
        <p:spPr>
          <a:xfrm flipH="1">
            <a:off x="3783033" y="1147688"/>
            <a:ext cx="1074711" cy="745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86175" y="1258472"/>
            <a:ext cx="475962" cy="6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53921" y="1301847"/>
            <a:ext cx="97886" cy="590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1635" y="1186962"/>
            <a:ext cx="589670" cy="705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3771" y="1012873"/>
            <a:ext cx="1671425" cy="87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006" y="2010116"/>
            <a:ext cx="2146300" cy="1295400"/>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928" y="2010116"/>
            <a:ext cx="2108200" cy="124460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9664" y="2010116"/>
            <a:ext cx="2082800" cy="1244600"/>
          </a:xfrm>
          <a:prstGeom prst="rect">
            <a:avLst/>
          </a:prstGeom>
        </p:spPr>
      </p:pic>
      <p:sp>
        <p:nvSpPr>
          <p:cNvPr id="23" name="TextBox 22"/>
          <p:cNvSpPr txBox="1"/>
          <p:nvPr/>
        </p:nvSpPr>
        <p:spPr>
          <a:xfrm>
            <a:off x="7425698" y="863796"/>
            <a:ext cx="4632517" cy="646331"/>
          </a:xfrm>
          <a:prstGeom prst="rect">
            <a:avLst/>
          </a:prstGeom>
          <a:noFill/>
        </p:spPr>
        <p:txBody>
          <a:bodyPr wrap="square" rtlCol="0">
            <a:spAutoFit/>
          </a:bodyPr>
          <a:lstStyle/>
          <a:p>
            <a:r>
              <a:rPr lang="en-US"/>
              <a:t>Extract subset of observations (w/replacement) </a:t>
            </a:r>
            <a:r>
              <a:rPr lang="en-US" dirty="0"/>
              <a:t>and subset </a:t>
            </a:r>
            <a:r>
              <a:rPr lang="en-US"/>
              <a:t>of features (w/o replacement) </a:t>
            </a:r>
            <a:endParaRPr lang="en-US" dirty="0"/>
          </a:p>
        </p:txBody>
      </p:sp>
      <p:cxnSp>
        <p:nvCxnSpPr>
          <p:cNvPr id="25" name="Straight Arrow Connector 24"/>
          <p:cNvCxnSpPr/>
          <p:nvPr/>
        </p:nvCxnSpPr>
        <p:spPr>
          <a:xfrm>
            <a:off x="2990156" y="3305516"/>
            <a:ext cx="0" cy="82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30" idx="0"/>
          </p:cNvCxnSpPr>
          <p:nvPr/>
        </p:nvCxnSpPr>
        <p:spPr>
          <a:xfrm>
            <a:off x="8924377" y="3266828"/>
            <a:ext cx="14068" cy="876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0"/>
          </p:cNvCxnSpPr>
          <p:nvPr/>
        </p:nvCxnSpPr>
        <p:spPr>
          <a:xfrm>
            <a:off x="5116721" y="3254716"/>
            <a:ext cx="7435" cy="888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2568125" y="4143324"/>
            <a:ext cx="844062" cy="661181"/>
          </a:xfrm>
          <a:prstGeom prst="round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a:t>
            </a:r>
          </a:p>
        </p:txBody>
      </p:sp>
      <p:sp>
        <p:nvSpPr>
          <p:cNvPr id="29" name="Rounded Rectangle 28"/>
          <p:cNvSpPr/>
          <p:nvPr/>
        </p:nvSpPr>
        <p:spPr>
          <a:xfrm>
            <a:off x="4702125" y="4143324"/>
            <a:ext cx="844062" cy="661181"/>
          </a:xfrm>
          <a:prstGeom prst="round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B</a:t>
            </a:r>
          </a:p>
        </p:txBody>
      </p:sp>
      <p:sp>
        <p:nvSpPr>
          <p:cNvPr id="30" name="Rounded Rectangle 29"/>
          <p:cNvSpPr/>
          <p:nvPr/>
        </p:nvSpPr>
        <p:spPr>
          <a:xfrm>
            <a:off x="8516414" y="4143324"/>
            <a:ext cx="844062" cy="661181"/>
          </a:xfrm>
          <a:prstGeom prst="round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a:t>
            </a:r>
          </a:p>
        </p:txBody>
      </p:sp>
      <p:cxnSp>
        <p:nvCxnSpPr>
          <p:cNvPr id="34" name="Straight Arrow Connector 33"/>
          <p:cNvCxnSpPr/>
          <p:nvPr/>
        </p:nvCxnSpPr>
        <p:spPr>
          <a:xfrm>
            <a:off x="3046427" y="4817005"/>
            <a:ext cx="2533700" cy="87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481101" y="4812319"/>
            <a:ext cx="2457344" cy="88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116094" y="4801183"/>
            <a:ext cx="934034" cy="891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5124156" y="5708935"/>
            <a:ext cx="1888582" cy="576775"/>
          </a:xfrm>
          <a:prstGeom prst="round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a:t>
            </a:r>
          </a:p>
        </p:txBody>
      </p:sp>
      <p:sp>
        <p:nvSpPr>
          <p:cNvPr id="45" name="TextBox 44"/>
          <p:cNvSpPr txBox="1"/>
          <p:nvPr/>
        </p:nvSpPr>
        <p:spPr>
          <a:xfrm>
            <a:off x="10232764" y="5070393"/>
            <a:ext cx="1539237" cy="369332"/>
          </a:xfrm>
          <a:prstGeom prst="rect">
            <a:avLst/>
          </a:prstGeom>
          <a:noFill/>
        </p:spPr>
        <p:txBody>
          <a:bodyPr wrap="square" rtlCol="0">
            <a:spAutoFit/>
          </a:bodyPr>
          <a:lstStyle/>
          <a:p>
            <a:r>
              <a:rPr lang="en-US"/>
              <a:t>By Voting</a:t>
            </a:r>
          </a:p>
        </p:txBody>
      </p:sp>
      <p:sp>
        <p:nvSpPr>
          <p:cNvPr id="46" name="TextBox 45"/>
          <p:cNvSpPr txBox="1"/>
          <p:nvPr/>
        </p:nvSpPr>
        <p:spPr>
          <a:xfrm>
            <a:off x="6563465" y="2623077"/>
            <a:ext cx="862234" cy="369332"/>
          </a:xfrm>
          <a:prstGeom prst="rect">
            <a:avLst/>
          </a:prstGeom>
          <a:noFill/>
        </p:spPr>
        <p:txBody>
          <a:bodyPr wrap="square" rtlCol="0">
            <a:spAutoFit/>
          </a:bodyPr>
          <a:lstStyle/>
          <a:p>
            <a:r>
              <a:rPr lang="mr-IN" dirty="0"/>
              <a:t>………</a:t>
            </a:r>
            <a:r>
              <a:rPr lang="en-US" dirty="0"/>
              <a:t>..</a:t>
            </a:r>
          </a:p>
        </p:txBody>
      </p:sp>
      <p:sp>
        <p:nvSpPr>
          <p:cNvPr id="47" name="TextBox 46"/>
          <p:cNvSpPr txBox="1"/>
          <p:nvPr/>
        </p:nvSpPr>
        <p:spPr>
          <a:xfrm>
            <a:off x="6563464" y="4180680"/>
            <a:ext cx="862234" cy="369332"/>
          </a:xfrm>
          <a:prstGeom prst="rect">
            <a:avLst/>
          </a:prstGeom>
          <a:noFill/>
        </p:spPr>
        <p:txBody>
          <a:bodyPr wrap="square" rtlCol="0">
            <a:spAutoFit/>
          </a:bodyPr>
          <a:lstStyle/>
          <a:p>
            <a:r>
              <a:rPr lang="mr-IN" dirty="0"/>
              <a:t>………</a:t>
            </a:r>
            <a:r>
              <a:rPr lang="en-US" dirty="0"/>
              <a:t>..</a:t>
            </a:r>
          </a:p>
        </p:txBody>
      </p:sp>
    </p:spTree>
    <p:extLst>
      <p:ext uri="{BB962C8B-B14F-4D97-AF65-F5344CB8AC3E}">
        <p14:creationId xmlns:p14="http://schemas.microsoft.com/office/powerpoint/2010/main" val="80580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par>
                                <p:cTn id="13" presetID="5"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par>
                                <p:cTn id="16" presetID="5"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par>
                                <p:cTn id="19" presetID="5"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checkerboard(across)">
                                      <p:cBhvr>
                                        <p:cTn id="24" dur="500"/>
                                        <p:tgtEl>
                                          <p:spTgt spid="23"/>
                                        </p:tgtEl>
                                      </p:cBhvr>
                                    </p:animEffect>
                                  </p:childTnLst>
                                </p:cTn>
                              </p:par>
                              <p:par>
                                <p:cTn id="25" presetID="5"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par>
                                <p:cTn id="33" presetID="5" presetClass="entr" presetSubtype="1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checkerboard(across)">
                                      <p:cBhvr>
                                        <p:cTn id="35" dur="500"/>
                                        <p:tgtEl>
                                          <p:spTgt spid="21"/>
                                        </p:tgtEl>
                                      </p:cBhvr>
                                    </p:animEffect>
                                  </p:childTnLst>
                                </p:cTn>
                              </p:par>
                              <p:par>
                                <p:cTn id="36" presetID="5" presetClass="entr" presetSubtype="1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checkerboard(across)">
                                      <p:cBhvr>
                                        <p:cTn id="38" dur="500"/>
                                        <p:tgtEl>
                                          <p:spTgt spid="22"/>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checkerboard(across)">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heckerboard(across)">
                                      <p:cBhvr>
                                        <p:cTn id="46" dur="500"/>
                                        <p:tgtEl>
                                          <p:spTgt spid="25"/>
                                        </p:tgtEl>
                                      </p:cBhvr>
                                    </p:animEffect>
                                  </p:childTnLst>
                                </p:cTn>
                              </p:par>
                              <p:par>
                                <p:cTn id="47" presetID="5" presetClass="entr" presetSubtype="1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checkerboard(across)">
                                      <p:cBhvr>
                                        <p:cTn id="49" dur="500"/>
                                        <p:tgtEl>
                                          <p:spTgt spid="27"/>
                                        </p:tgtEl>
                                      </p:cBhvr>
                                    </p:animEffect>
                                  </p:childTnLst>
                                </p:cTn>
                              </p:par>
                              <p:par>
                                <p:cTn id="50" presetID="5"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heckerboard(across)">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checkerboard(across)">
                                      <p:cBhvr>
                                        <p:cTn id="57" dur="500"/>
                                        <p:tgtEl>
                                          <p:spTgt spid="28"/>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checkerboard(across)">
                                      <p:cBhvr>
                                        <p:cTn id="60" dur="500"/>
                                        <p:tgtEl>
                                          <p:spTgt spid="29"/>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checkerboard(across)">
                                      <p:cBhvr>
                                        <p:cTn id="63" dur="500"/>
                                        <p:tgtEl>
                                          <p:spTgt spid="47"/>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checkerboard(across)">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checkerboard(across)">
                                      <p:cBhvr>
                                        <p:cTn id="71" dur="500"/>
                                        <p:tgtEl>
                                          <p:spTgt spid="34"/>
                                        </p:tgtEl>
                                      </p:cBhvr>
                                    </p:animEffect>
                                  </p:childTnLst>
                                </p:cTn>
                              </p:par>
                              <p:par>
                                <p:cTn id="72" presetID="5" presetClass="entr" presetSubtype="1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checkerboard(across)">
                                      <p:cBhvr>
                                        <p:cTn id="74" dur="500"/>
                                        <p:tgtEl>
                                          <p:spTgt spid="37"/>
                                        </p:tgtEl>
                                      </p:cBhvr>
                                    </p:animEffect>
                                  </p:childTnLst>
                                </p:cTn>
                              </p:par>
                              <p:par>
                                <p:cTn id="75" presetID="5" presetClass="entr" presetSubtype="1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checkerboard(across)">
                                      <p:cBhvr>
                                        <p:cTn id="77" dur="500"/>
                                        <p:tgtEl>
                                          <p:spTgt spid="35"/>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checkerboard(across)">
                                      <p:cBhvr>
                                        <p:cTn id="80" dur="500"/>
                                        <p:tgtEl>
                                          <p:spTgt spid="44"/>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checkerboard(across)">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p:bldP spid="28" grpId="0" animBg="1"/>
      <p:bldP spid="29" grpId="0" animBg="1"/>
      <p:bldP spid="30" grpId="0" animBg="1"/>
      <p:bldP spid="44" grpId="0" animBg="1"/>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br>
              <a:rPr lang="en-US" dirty="0"/>
            </a:br>
            <a:endParaRPr lang="en-US" dirty="0"/>
          </a:p>
        </p:txBody>
      </p:sp>
      <p:sp>
        <p:nvSpPr>
          <p:cNvPr id="3" name="Content Placeholder 2"/>
          <p:cNvSpPr>
            <a:spLocks noGrp="1"/>
          </p:cNvSpPr>
          <p:nvPr>
            <p:ph idx="1"/>
          </p:nvPr>
        </p:nvSpPr>
        <p:spPr/>
        <p:txBody>
          <a:bodyPr/>
          <a:lstStyle/>
          <a:p>
            <a:pPr lvl="0"/>
            <a:r>
              <a:rPr lang="en-US" b="1" dirty="0"/>
              <a:t>Tuning parameters:</a:t>
            </a:r>
          </a:p>
          <a:p>
            <a:pPr lvl="0"/>
            <a:r>
              <a:rPr lang="en-US" u="sng" dirty="0"/>
              <a:t>Number of features (variables) to tryout</a:t>
            </a:r>
          </a:p>
          <a:p>
            <a:pPr lvl="0"/>
            <a:r>
              <a:rPr lang="en-US" u="sng" dirty="0"/>
              <a:t>Number of trees to grow</a:t>
            </a:r>
          </a:p>
          <a:p>
            <a:endParaRPr lang="en-US" dirty="0"/>
          </a:p>
        </p:txBody>
      </p:sp>
    </p:spTree>
    <p:extLst>
      <p:ext uri="{BB962C8B-B14F-4D97-AF65-F5344CB8AC3E}">
        <p14:creationId xmlns:p14="http://schemas.microsoft.com/office/powerpoint/2010/main" val="105498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br>
              <a:rPr lang="en-US" dirty="0"/>
            </a:br>
            <a:endParaRPr lang="en-US" dirty="0"/>
          </a:p>
        </p:txBody>
      </p:sp>
      <p:sp>
        <p:nvSpPr>
          <p:cNvPr id="3" name="Content Placeholder 2"/>
          <p:cNvSpPr>
            <a:spLocks noGrp="1"/>
          </p:cNvSpPr>
          <p:nvPr>
            <p:ph idx="1"/>
          </p:nvPr>
        </p:nvSpPr>
        <p:spPr/>
        <p:txBody>
          <a:bodyPr/>
          <a:lstStyle/>
          <a:p>
            <a:pPr lvl="0"/>
            <a:r>
              <a:rPr lang="en-US" i="1" dirty="0"/>
              <a:t>Basic Set Up:</a:t>
            </a:r>
            <a:r>
              <a:rPr lang="en-US" dirty="0"/>
              <a:t> 10 iterations, 300 trees, test set 24 * 419, training set 54 * 20 (randomly selected 20 features without replacement)</a:t>
            </a:r>
          </a:p>
          <a:p>
            <a:pPr lvl="0"/>
            <a:r>
              <a:rPr lang="en-US" i="1" dirty="0"/>
              <a:t>Matrices Set Up: </a:t>
            </a:r>
            <a:r>
              <a:rPr lang="en-US" dirty="0"/>
              <a:t>“Probability” matrix: 10 matrices, each of which 24*300, keeping track of the final classification for 24 test observations under each of the 300 trees for 10 iterations.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490" y="4532111"/>
            <a:ext cx="4419600" cy="1193800"/>
          </a:xfrm>
          <a:prstGeom prst="rect">
            <a:avLst/>
          </a:prstGeom>
        </p:spPr>
      </p:pic>
    </p:spTree>
    <p:extLst>
      <p:ext uri="{BB962C8B-B14F-4D97-AF65-F5344CB8AC3E}">
        <p14:creationId xmlns:p14="http://schemas.microsoft.com/office/powerpoint/2010/main" val="1589553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p:sp>
        <p:nvSpPr>
          <p:cNvPr id="4" name="Content Placeholder 2"/>
          <p:cNvSpPr>
            <a:spLocks noGrp="1"/>
          </p:cNvSpPr>
          <p:nvPr>
            <p:ph idx="1"/>
          </p:nvPr>
        </p:nvSpPr>
        <p:spPr/>
        <p:txBody>
          <a:bodyPr/>
          <a:lstStyle/>
          <a:p>
            <a:pPr marL="0" indent="0">
              <a:buNone/>
            </a:pPr>
            <a:r>
              <a:rPr lang="en-US" dirty="0"/>
              <a:t>Motivation</a:t>
            </a:r>
          </a:p>
          <a:p>
            <a:r>
              <a:rPr lang="en-US" dirty="0"/>
              <a:t>Artificial Intelligence</a:t>
            </a:r>
          </a:p>
          <a:p>
            <a:pPr marL="0" indent="0">
              <a:buNone/>
            </a:pPr>
            <a:r>
              <a:rPr lang="en-US" dirty="0"/>
              <a:t>Advantages</a:t>
            </a:r>
          </a:p>
          <a:p>
            <a:r>
              <a:rPr lang="en-US" dirty="0"/>
              <a:t>No assumptions about the data</a:t>
            </a:r>
          </a:p>
          <a:p>
            <a:pPr marL="0" indent="0">
              <a:buNone/>
            </a:pPr>
            <a:r>
              <a:rPr lang="en-US" dirty="0"/>
              <a:t>Disadvantages</a:t>
            </a:r>
          </a:p>
          <a:p>
            <a:r>
              <a:rPr lang="en-US" dirty="0"/>
              <a:t>Longer training time</a:t>
            </a:r>
          </a:p>
          <a:p>
            <a:endParaRPr lang="en-US" dirty="0"/>
          </a:p>
        </p:txBody>
      </p:sp>
    </p:spTree>
    <p:extLst>
      <p:ext uri="{BB962C8B-B14F-4D97-AF65-F5344CB8AC3E}">
        <p14:creationId xmlns:p14="http://schemas.microsoft.com/office/powerpoint/2010/main" val="89668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br>
              <a:rPr lang="en-US" dirty="0"/>
            </a:br>
            <a:endParaRPr lang="en-US" dirty="0"/>
          </a:p>
        </p:txBody>
      </p:sp>
      <p:sp>
        <p:nvSpPr>
          <p:cNvPr id="3" name="Content Placeholder 2"/>
          <p:cNvSpPr>
            <a:spLocks noGrp="1"/>
          </p:cNvSpPr>
          <p:nvPr>
            <p:ph idx="1"/>
          </p:nvPr>
        </p:nvSpPr>
        <p:spPr/>
        <p:txBody>
          <a:bodyPr/>
          <a:lstStyle/>
          <a:p>
            <a:pPr lvl="0"/>
            <a:r>
              <a:rPr lang="en-US" dirty="0"/>
              <a:t>Applications: Classification and Regression</a:t>
            </a:r>
          </a:p>
          <a:p>
            <a:pPr lvl="0"/>
            <a:r>
              <a:rPr lang="en-US" i="1" dirty="0"/>
              <a:t>Statistical Definition: </a:t>
            </a:r>
            <a:r>
              <a:rPr lang="en-US" dirty="0"/>
              <a:t>Deep Neural Network is an important algorithm in the arena of machining learning given its impressive performance (</a:t>
            </a:r>
            <a:r>
              <a:rPr lang="en-US" dirty="0" err="1"/>
              <a:t>AlphaGo</a:t>
            </a:r>
            <a:r>
              <a:rPr lang="en-US" dirty="0"/>
              <a:t>). It works by activating neurons in multiple hidden layers and finally activating the output layer that predict the final classification by calculating the probability of each output. </a:t>
            </a:r>
          </a:p>
        </p:txBody>
      </p:sp>
      <p:pic>
        <p:nvPicPr>
          <p:cNvPr id="4" name="Picture 3" descr="Screen%20Shot%202018-07-27%20at%202.37.2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0455" y="4896833"/>
            <a:ext cx="5037455" cy="1502410"/>
          </a:xfrm>
          <a:prstGeom prst="rect">
            <a:avLst/>
          </a:prstGeom>
          <a:noFill/>
          <a:ln>
            <a:noFill/>
          </a:ln>
        </p:spPr>
      </p:pic>
      <p:sp>
        <p:nvSpPr>
          <p:cNvPr id="5" name="TextBox 4"/>
          <p:cNvSpPr txBox="1"/>
          <p:nvPr/>
        </p:nvSpPr>
        <p:spPr>
          <a:xfrm>
            <a:off x="5394121" y="4412609"/>
            <a:ext cx="1182848" cy="369332"/>
          </a:xfrm>
          <a:prstGeom prst="rect">
            <a:avLst/>
          </a:prstGeom>
          <a:noFill/>
        </p:spPr>
        <p:txBody>
          <a:bodyPr wrap="square" rtlCol="0">
            <a:spAutoFit/>
          </a:bodyPr>
          <a:lstStyle/>
          <a:p>
            <a:r>
              <a:rPr lang="en-US" i="1" dirty="0"/>
              <a:t>Weighted</a:t>
            </a:r>
          </a:p>
        </p:txBody>
      </p:sp>
      <p:cxnSp>
        <p:nvCxnSpPr>
          <p:cNvPr id="7" name="Straight Arrow Connector 6"/>
          <p:cNvCxnSpPr/>
          <p:nvPr/>
        </p:nvCxnSpPr>
        <p:spPr>
          <a:xfrm flipH="1">
            <a:off x="5318620" y="4689446"/>
            <a:ext cx="151002" cy="4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7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1" y="2425337"/>
                <a:ext cx="9270794" cy="4020273"/>
              </a:xfrm>
            </p:spPr>
            <p:txBody>
              <a:bodyPr/>
              <a:lstStyle/>
              <a:p>
                <a:r>
                  <a:rPr lang="en-US" dirty="0"/>
                  <a:t>How does it work?</a:t>
                </a:r>
              </a:p>
              <a:p>
                <a:pPr marL="0" indent="0">
                  <a:buNone/>
                </a:pPr>
                <a:r>
                  <a:rPr lang="en-US" dirty="0"/>
                  <a:t>					Fj of input x = (x1</a:t>
                </a:r>
                <a:r>
                  <a:rPr lang="mr-IN" dirty="0"/>
                  <a:t>…</a:t>
                </a:r>
                <a:r>
                  <a:rPr lang="en-US" dirty="0"/>
                  <a:t>..</a:t>
                </a:r>
                <a:r>
                  <a:rPr lang="en-US" dirty="0" err="1"/>
                  <a:t>xp</a:t>
                </a:r>
                <a:r>
                  <a:rPr lang="en-US" dirty="0"/>
                  <a:t>),</a:t>
                </a:r>
              </a:p>
              <a:p>
                <a:pPr marL="0" indent="0">
                  <a:buNone/>
                </a:pPr>
                <a:r>
                  <a:rPr lang="en-US" dirty="0"/>
                  <a:t>					Each weighted </a:t>
                </a:r>
                <a:r>
                  <a:rPr lang="en-US" dirty="0" err="1"/>
                  <a:t>wj</a:t>
                </a:r>
                <a:r>
                  <a:rPr lang="en-US" dirty="0"/>
                  <a:t> = (wj1</a:t>
                </a:r>
                <a:r>
                  <a:rPr lang="mr-IN" dirty="0"/>
                  <a:t>…</a:t>
                </a:r>
                <a:r>
                  <a:rPr lang="en-US" dirty="0"/>
                  <a:t>..</a:t>
                </a:r>
                <a:r>
                  <a:rPr lang="en-US" dirty="0" err="1"/>
                  <a:t>wjd</a:t>
                </a:r>
                <a:r>
                  <a:rPr lang="en-US" dirty="0"/>
                  <a:t>)</a:t>
                </a:r>
              </a:p>
              <a:p>
                <a:pPr marL="0" indent="0">
                  <a:buNone/>
                </a:pPr>
                <a:r>
                  <a:rPr lang="en-US" dirty="0"/>
                  <a:t>					Completed by bias </a:t>
                </a:r>
                <a:r>
                  <a:rPr lang="en-US" dirty="0" err="1"/>
                  <a:t>bj</a:t>
                </a:r>
                <a:endParaRPr lang="en-US" dirty="0"/>
              </a:p>
              <a:p>
                <a:pPr marL="0" indent="0">
                  <a:buNone/>
                </a:pPr>
                <a:r>
                  <a:rPr lang="en-US" dirty="0"/>
                  <a:t>					Associated with an activation function </a:t>
                </a:r>
                <a14:m>
                  <m:oMath xmlns:m="http://schemas.openxmlformats.org/officeDocument/2006/math">
                    <m:r>
                      <a:rPr lang="en-US" i="1" smtClean="0">
                        <a:latin typeface="Cambria Math" charset="0"/>
                        <a:ea typeface="Cambria Math" charset="0"/>
                        <a:cs typeface="Cambria Math"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1" y="2425337"/>
                <a:ext cx="9270794" cy="4020273"/>
              </a:xfrm>
              <a:blipFill rotWithShape="0">
                <a:blip r:embed="rId2"/>
                <a:stretch>
                  <a:fillRect l="-394" t="-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491086" y="4964537"/>
                <a:ext cx="4213185" cy="677108"/>
              </a:xfrm>
              <a:prstGeom prst="rect">
                <a:avLst/>
              </a:prstGeom>
              <a:noFill/>
            </p:spPr>
            <p:txBody>
              <a:bodyPr wrap="square" rtlCol="0">
                <a:spAutoFit/>
              </a:bodyPr>
              <a:lstStyle/>
              <a:p>
                <a:r>
                  <a:rPr lang="en-US" sz="2000" b="1" dirty="0" err="1"/>
                  <a:t>Yj</a:t>
                </a:r>
                <a:r>
                  <a:rPr lang="en-US" sz="2000" b="1" dirty="0"/>
                  <a:t> = fj(x) = </a:t>
                </a:r>
                <a14:m>
                  <m:oMath xmlns:m="http://schemas.openxmlformats.org/officeDocument/2006/math">
                    <m:r>
                      <a:rPr lang="en-US" sz="2000" b="1" i="1" smtClean="0">
                        <a:latin typeface="Cambria Math" charset="0"/>
                        <a:ea typeface="Cambria Math" charset="0"/>
                        <a:cs typeface="Cambria Math" charset="0"/>
                      </a:rPr>
                      <m:t>∅</m:t>
                    </m:r>
                    <m:d>
                      <m:dPr>
                        <m:ctrlPr>
                          <a:rPr lang="en-US" sz="2000" b="1" i="1" smtClean="0">
                            <a:latin typeface="Cambria Math" panose="02040503050406030204" pitchFamily="18" charset="0"/>
                            <a:ea typeface="Cambria Math" charset="0"/>
                            <a:cs typeface="Cambria Math" charset="0"/>
                          </a:rPr>
                        </m:ctrlPr>
                      </m:dPr>
                      <m:e>
                        <m:r>
                          <a:rPr lang="en-US" sz="2000" b="1" i="1" smtClean="0">
                            <a:latin typeface="Cambria Math" charset="0"/>
                            <a:ea typeface="Cambria Math" charset="0"/>
                            <a:cs typeface="Cambria Math" charset="0"/>
                          </a:rPr>
                          <m:t>&lt;</m:t>
                        </m:r>
                        <m:r>
                          <a:rPr lang="en-US" sz="2000" b="1" i="1" smtClean="0">
                            <a:latin typeface="Cambria Math" charset="0"/>
                            <a:ea typeface="Cambria Math" charset="0"/>
                            <a:cs typeface="Cambria Math" charset="0"/>
                          </a:rPr>
                          <m:t>𝒘𝒋</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𝒙</m:t>
                        </m:r>
                        <m:r>
                          <a:rPr lang="en-US" sz="2000" b="1" i="1" smtClean="0">
                            <a:latin typeface="Cambria Math" charset="0"/>
                            <a:ea typeface="Cambria Math" charset="0"/>
                            <a:cs typeface="Cambria Math" charset="0"/>
                          </a:rPr>
                          <m:t>&gt; +</m:t>
                        </m:r>
                        <m:r>
                          <a:rPr lang="en-US" sz="2000" b="1" i="1" smtClean="0">
                            <a:latin typeface="Cambria Math" charset="0"/>
                            <a:ea typeface="Cambria Math" charset="0"/>
                            <a:cs typeface="Cambria Math" charset="0"/>
                          </a:rPr>
                          <m:t>𝒃𝒋</m:t>
                        </m:r>
                      </m:e>
                    </m:d>
                  </m:oMath>
                </a14:m>
                <a:endParaRPr lang="en-US" sz="2000" b="1" dirty="0">
                  <a:ea typeface="Cambria Math" charset="0"/>
                  <a:cs typeface="Cambria Math"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491086" y="4964537"/>
                <a:ext cx="4213185" cy="677108"/>
              </a:xfrm>
              <a:prstGeom prst="rect">
                <a:avLst/>
              </a:prstGeom>
              <a:blipFill rotWithShape="0">
                <a:blip r:embed="rId3"/>
                <a:stretch>
                  <a:fillRect l="-1592" t="-58559" b="-33333"/>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1782" y="2861683"/>
            <a:ext cx="5773783" cy="3996317"/>
          </a:xfrm>
          <a:prstGeom prst="rect">
            <a:avLst/>
          </a:prstGeom>
        </p:spPr>
      </p:pic>
    </p:spTree>
    <p:extLst>
      <p:ext uri="{BB962C8B-B14F-4D97-AF65-F5344CB8AC3E}">
        <p14:creationId xmlns:p14="http://schemas.microsoft.com/office/powerpoint/2010/main" val="113969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 of Contents</a:t>
            </a:r>
            <a:br>
              <a:rPr lang="en-US" dirty="0"/>
            </a:br>
            <a:r>
              <a:rPr lang="en-US" dirty="0"/>
              <a:t>					    </a:t>
            </a:r>
            <a:r>
              <a:rPr lang="en-US" sz="2400" dirty="0"/>
              <a:t>No dimension reduction</a:t>
            </a:r>
          </a:p>
        </p:txBody>
      </p:sp>
      <p:sp>
        <p:nvSpPr>
          <p:cNvPr id="3" name="Content Placeholder 2"/>
          <p:cNvSpPr>
            <a:spLocks noGrp="1"/>
          </p:cNvSpPr>
          <p:nvPr>
            <p:ph idx="1"/>
          </p:nvPr>
        </p:nvSpPr>
        <p:spPr>
          <a:xfrm>
            <a:off x="2933700" y="2438399"/>
            <a:ext cx="3179001" cy="4237973"/>
          </a:xfrm>
        </p:spPr>
        <p:txBody>
          <a:bodyPr>
            <a:normAutofit/>
          </a:bodyPr>
          <a:lstStyle/>
          <a:p>
            <a:r>
              <a:rPr lang="en-US" dirty="0"/>
              <a:t>Bagging</a:t>
            </a:r>
          </a:p>
          <a:p>
            <a:r>
              <a:rPr lang="en-US" dirty="0"/>
              <a:t>Boosting</a:t>
            </a:r>
          </a:p>
          <a:p>
            <a:r>
              <a:rPr lang="en-US" dirty="0" err="1"/>
              <a:t>XGBoost</a:t>
            </a:r>
            <a:endParaRPr lang="en-US" dirty="0"/>
          </a:p>
          <a:p>
            <a:r>
              <a:rPr lang="en-US" dirty="0"/>
              <a:t>Random Forest</a:t>
            </a:r>
          </a:p>
          <a:p>
            <a:r>
              <a:rPr lang="en-US" dirty="0"/>
              <a:t>Deep Neural Network</a:t>
            </a:r>
          </a:p>
          <a:p>
            <a:r>
              <a:rPr lang="en-US" dirty="0"/>
              <a:t>Support Vector Machine</a:t>
            </a:r>
          </a:p>
          <a:p>
            <a:r>
              <a:rPr lang="en-US" dirty="0"/>
              <a:t>Results Comparison</a:t>
            </a:r>
          </a:p>
          <a:p>
            <a:r>
              <a:rPr lang="en-US" dirty="0"/>
              <a:t>Conclusion</a:t>
            </a:r>
          </a:p>
          <a:p>
            <a:endParaRPr lang="en-US" dirty="0"/>
          </a:p>
        </p:txBody>
      </p:sp>
      <p:sp>
        <p:nvSpPr>
          <p:cNvPr id="4" name="Content Placeholder 2"/>
          <p:cNvSpPr txBox="1">
            <a:spLocks/>
          </p:cNvSpPr>
          <p:nvPr/>
        </p:nvSpPr>
        <p:spPr>
          <a:xfrm>
            <a:off x="6425852" y="3816262"/>
            <a:ext cx="5278419" cy="2733207"/>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indent="0">
              <a:buNone/>
            </a:pPr>
            <a:r>
              <a:rPr lang="en-US" dirty="0"/>
              <a:t>In each sub section, I will include:</a:t>
            </a:r>
          </a:p>
          <a:p>
            <a:pPr marL="457200" indent="-457200">
              <a:buFont typeface="+mj-lt"/>
              <a:buAutoNum type="arabicPeriod"/>
            </a:pPr>
            <a:r>
              <a:rPr lang="en-US" dirty="0"/>
              <a:t>Basic Information</a:t>
            </a:r>
          </a:p>
          <a:p>
            <a:pPr marL="457200" indent="-457200">
              <a:buFont typeface="+mj-lt"/>
              <a:buAutoNum type="arabicPeriod"/>
            </a:pPr>
            <a:r>
              <a:rPr lang="en-US" dirty="0"/>
              <a:t>Algorithm Demonstration</a:t>
            </a:r>
          </a:p>
          <a:p>
            <a:pPr marL="457200" indent="-457200">
              <a:buFont typeface="+mj-lt"/>
              <a:buAutoNum type="arabicPeriod"/>
            </a:pPr>
            <a:r>
              <a:rPr lang="en-US" dirty="0"/>
              <a:t>Statistical Significance</a:t>
            </a:r>
          </a:p>
          <a:p>
            <a:pPr marL="457200" indent="-457200">
              <a:buFont typeface="+mj-lt"/>
              <a:buAutoNum type="arabicPeriod"/>
            </a:pPr>
            <a:r>
              <a:rPr lang="en-US" dirty="0"/>
              <a:t>Tuning Parameters</a:t>
            </a:r>
          </a:p>
          <a:p>
            <a:pPr marL="457200" indent="-457200">
              <a:buFont typeface="+mj-lt"/>
              <a:buAutoNum type="arabicPeriod"/>
            </a:pPr>
            <a:r>
              <a:rPr lang="en-US" dirty="0"/>
              <a:t>Application on Decomposition Dataset </a:t>
            </a:r>
          </a:p>
        </p:txBody>
      </p:sp>
    </p:spTree>
    <p:extLst>
      <p:ext uri="{BB962C8B-B14F-4D97-AF65-F5344CB8AC3E}">
        <p14:creationId xmlns:p14="http://schemas.microsoft.com/office/powerpoint/2010/main" val="99213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Activation Functions (Neurons in each layers will be accordingly activated)</a:t>
                </a:r>
              </a:p>
              <a:p>
                <a:pPr marL="514350" indent="-514350">
                  <a:buFont typeface="+mj-lt"/>
                  <a:buAutoNum type="romanUcPeriod"/>
                </a:pPr>
                <a:r>
                  <a:rPr lang="en-US" dirty="0"/>
                  <a:t>Identity </a:t>
                </a:r>
                <a:r>
                  <a:rPr lang="en-US" dirty="0" err="1"/>
                  <a:t>Func</a:t>
                </a:r>
                <a:r>
                  <a:rPr lang="en-US" dirty="0"/>
                  <a:t> </a:t>
                </a:r>
                <a14:m>
                  <m:oMath xmlns:m="http://schemas.openxmlformats.org/officeDocument/2006/math">
                    <m:r>
                      <a:rPr lang="en-US" i="1" smtClean="0">
                        <a:latin typeface="Cambria Math" charset="0"/>
                        <a:ea typeface="Cambria Math" charset="0"/>
                        <a:cs typeface="Cambria Math" charset="0"/>
                      </a:rPr>
                      <m:t>∅</m:t>
                    </m:r>
                  </m:oMath>
                </a14:m>
                <a:r>
                  <a:rPr lang="en-US" dirty="0"/>
                  <a:t>(x) = x</a:t>
                </a:r>
              </a:p>
              <a:p>
                <a:pPr marL="514350" indent="-514350">
                  <a:buFont typeface="+mj-lt"/>
                  <a:buAutoNum type="romanUcPeriod"/>
                </a:pPr>
                <a:r>
                  <a:rPr lang="en-US" dirty="0"/>
                  <a:t>Sigmoid </a:t>
                </a:r>
                <a14:m>
                  <m:oMath xmlns:m="http://schemas.openxmlformats.org/officeDocument/2006/math">
                    <m:r>
                      <a:rPr lang="en-US" i="1">
                        <a:latin typeface="Cambria Math" charset="0"/>
                        <a:ea typeface="Cambria Math" charset="0"/>
                        <a:cs typeface="Cambria Math" charset="0"/>
                      </a:rPr>
                      <m:t>∅</m:t>
                    </m:r>
                  </m:oMath>
                </a14:m>
                <a:r>
                  <a:rPr lang="en-US" dirty="0"/>
                  <a:t>(x) =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r>
                          <m:rPr>
                            <m:sty m:val="p"/>
                          </m:rPr>
                          <a:rPr lang="en-US" b="0" i="0" smtClean="0">
                            <a:latin typeface="Cambria Math" charset="0"/>
                          </a:rPr>
                          <m:t>exp</m:t>
                        </m:r>
                        <m:r>
                          <a:rPr lang="en-US" b="0" i="1" smtClean="0">
                            <a:latin typeface="Cambria Math" charset="0"/>
                          </a:rPr>
                          <m:t>⁡(</m:t>
                        </m:r>
                        <m:r>
                          <a:rPr lang="en-US" b="0" i="1" smtClean="0">
                            <a:latin typeface="Cambria Math" charset="0"/>
                          </a:rPr>
                          <m:t>𝑥</m:t>
                        </m:r>
                        <m:r>
                          <a:rPr lang="en-US" b="0" i="1" smtClean="0">
                            <a:latin typeface="Cambria Math" charset="0"/>
                          </a:rPr>
                          <m:t>)</m:t>
                        </m:r>
                      </m:den>
                    </m:f>
                  </m:oMath>
                </a14:m>
                <a:r>
                  <a:rPr lang="en-US" dirty="0"/>
                  <a:t> (Binary)</a:t>
                </a:r>
              </a:p>
              <a:p>
                <a:pPr marL="514350" indent="-514350">
                  <a:buFont typeface="+mj-lt"/>
                  <a:buAutoNum type="romanUcPeriod"/>
                </a:pPr>
                <a:r>
                  <a:rPr lang="en-US" dirty="0" err="1"/>
                  <a:t>Tanh</a:t>
                </a:r>
                <a:r>
                  <a:rPr lang="en-US" dirty="0"/>
                  <a:t> </a:t>
                </a:r>
                <a14:m>
                  <m:oMath xmlns:m="http://schemas.openxmlformats.org/officeDocument/2006/math">
                    <m:r>
                      <a:rPr lang="en-US" i="1">
                        <a:latin typeface="Cambria Math" charset="0"/>
                        <a:ea typeface="Cambria Math" charset="0"/>
                        <a:cs typeface="Cambria Math" charset="0"/>
                      </a:rPr>
                      <m:t>∅</m:t>
                    </m:r>
                  </m:oMath>
                </a14:m>
                <a:r>
                  <a:rPr lang="en-US" dirty="0"/>
                  <a:t>(x) = </a:t>
                </a:r>
                <a14:m>
                  <m:oMath xmlns:m="http://schemas.openxmlformats.org/officeDocument/2006/math">
                    <m:f>
                      <m:fPr>
                        <m:ctrlPr>
                          <a:rPr lang="mr-IN"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2</m:t>
                                </m:r>
                                <m:r>
                                  <a:rPr lang="en-US" b="0" i="1" smtClean="0">
                                    <a:latin typeface="Cambria Math" charset="0"/>
                                  </a:rPr>
                                  <m:t>𝑥</m:t>
                                </m:r>
                              </m:e>
                            </m:d>
                          </m:e>
                        </m:func>
                        <m:r>
                          <a:rPr lang="en-US" b="0" i="1" smtClean="0">
                            <a:latin typeface="Cambria Math" charset="0"/>
                          </a:rPr>
                          <m:t>−1</m:t>
                        </m:r>
                      </m:num>
                      <m:den>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2</m:t>
                                </m:r>
                                <m:r>
                                  <a:rPr lang="en-US" b="0" i="1" smtClean="0">
                                    <a:latin typeface="Cambria Math" charset="0"/>
                                  </a:rPr>
                                  <m:t>𝑥</m:t>
                                </m:r>
                              </m:e>
                            </m:d>
                          </m:e>
                        </m:func>
                        <m:r>
                          <a:rPr lang="en-US" b="0" i="1" smtClean="0">
                            <a:latin typeface="Cambria Math" charset="0"/>
                          </a:rPr>
                          <m:t>+1</m:t>
                        </m:r>
                      </m:den>
                    </m:f>
                  </m:oMath>
                </a14:m>
                <a:endParaRPr lang="en-US" dirty="0"/>
              </a:p>
              <a:p>
                <a:pPr marL="514350" indent="-514350">
                  <a:buFont typeface="+mj-lt"/>
                  <a:buAutoNum type="romanUcPeriod"/>
                </a:pPr>
                <a:r>
                  <a:rPr lang="en-US" dirty="0" err="1"/>
                  <a:t>ReLU</a:t>
                </a:r>
                <a:r>
                  <a:rPr lang="en-US" dirty="0"/>
                  <a:t> </a:t>
                </a:r>
                <a14:m>
                  <m:oMath xmlns:m="http://schemas.openxmlformats.org/officeDocument/2006/math">
                    <m:r>
                      <a:rPr lang="en-US" i="1">
                        <a:latin typeface="Cambria Math" charset="0"/>
                        <a:ea typeface="Cambria Math" charset="0"/>
                        <a:cs typeface="Cambria Math" charset="0"/>
                      </a:rPr>
                      <m:t>∅</m:t>
                    </m:r>
                  </m:oMath>
                </a14:m>
                <a:r>
                  <a:rPr lang="en-US" dirty="0"/>
                  <a:t>(x) = max (0, x)</a:t>
                </a:r>
              </a:p>
              <a:p>
                <a:pPr marL="514350" indent="-514350">
                  <a:buFont typeface="+mj-lt"/>
                  <a:buAutoNum type="romanU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4" t="-334"/>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462" y="3113317"/>
            <a:ext cx="3864176" cy="3285926"/>
          </a:xfrm>
          <a:prstGeom prst="rect">
            <a:avLst/>
          </a:prstGeom>
        </p:spPr>
      </p:pic>
    </p:spTree>
    <p:extLst>
      <p:ext uri="{BB962C8B-B14F-4D97-AF65-F5344CB8AC3E}">
        <p14:creationId xmlns:p14="http://schemas.microsoft.com/office/powerpoint/2010/main" val="1547312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5600" y="2381250"/>
                <a:ext cx="8770571" cy="4145280"/>
              </a:xfrm>
            </p:spPr>
            <p:txBody>
              <a:bodyPr/>
              <a:lstStyle/>
              <a:p>
                <a:r>
                  <a:rPr lang="en-US" dirty="0"/>
                  <a:t>Choose the parameters (Weight and Bias)</a:t>
                </a:r>
              </a:p>
              <a:p>
                <a:pPr marL="0" indent="0">
                  <a:buNone/>
                </a:pPr>
                <a:r>
                  <a:rPr lang="en-US" dirty="0"/>
                  <a:t>Goal: Minimize a loss function </a:t>
                </a:r>
              </a:p>
              <a:p>
                <a:pPr marL="0" indent="0">
                  <a:buNone/>
                </a:pPr>
                <a:r>
                  <a:rPr lang="mr-IN" dirty="0"/>
                  <a:t>L(</a:t>
                </a:r>
                <a:r>
                  <a:rPr lang="mr-IN" dirty="0" err="1"/>
                  <a:t>θ</a:t>
                </a:r>
                <a:r>
                  <a:rPr lang="mr-IN" dirty="0"/>
                  <a:t>) = </a:t>
                </a:r>
                <a:r>
                  <a:rPr lang="mr-IN" dirty="0" err="1"/>
                  <a:t>E</a:t>
                </a:r>
                <a:r>
                  <a:rPr lang="mr-IN" dirty="0"/>
                  <a:t>(X,Y )∼</a:t>
                </a:r>
                <a:r>
                  <a:rPr lang="mr-IN" dirty="0" err="1"/>
                  <a:t>P</a:t>
                </a:r>
                <a:r>
                  <a:rPr lang="en-US" dirty="0"/>
                  <a:t> [</a:t>
                </a:r>
                <a14:m>
                  <m:oMath xmlns:m="http://schemas.openxmlformats.org/officeDocument/2006/math">
                    <m:r>
                      <a:rPr lang="mr-IN" i="1" dirty="0">
                        <a:latin typeface="Cambria Math" charset="0"/>
                        <a:ea typeface="Cambria Math" charset="0"/>
                        <a:cs typeface="Cambria Math" charset="0"/>
                      </a:rPr>
                      <m:t>ℓ</m:t>
                    </m:r>
                  </m:oMath>
                </a14:m>
                <a:r>
                  <a:rPr lang="mr-IN" dirty="0"/>
                  <a:t>(</a:t>
                </a:r>
                <a14:m>
                  <m:oMath xmlns:m="http://schemas.openxmlformats.org/officeDocument/2006/math">
                    <m:r>
                      <a:rPr lang="en-US" b="0" i="1" dirty="0" smtClean="0">
                        <a:latin typeface="Cambria Math" charset="0"/>
                      </a:rPr>
                      <m:t>𝑓</m:t>
                    </m:r>
                  </m:oMath>
                </a14:m>
                <a:r>
                  <a:rPr lang="mr-IN" dirty="0"/>
                  <a:t>(X,</a:t>
                </a:r>
                <a:r>
                  <a:rPr lang="en-US" dirty="0"/>
                  <a:t> </a:t>
                </a:r>
                <a:r>
                  <a:rPr lang="mr-IN" dirty="0" err="1"/>
                  <a:t>θ</a:t>
                </a:r>
                <a:r>
                  <a:rPr lang="mr-IN" dirty="0"/>
                  <a:t>), </a:t>
                </a:r>
                <a:r>
                  <a:rPr lang="mr-IN" dirty="0" err="1"/>
                  <a:t>Y</a:t>
                </a:r>
                <a:r>
                  <a:rPr lang="mr-IN" dirty="0"/>
                  <a:t>)</a:t>
                </a:r>
                <a:r>
                  <a:rPr lang="en-US" dirty="0"/>
                  <a:t>]</a:t>
                </a:r>
              </a:p>
              <a:p>
                <a:pPr marL="0" indent="0">
                  <a:buNone/>
                </a:pPr>
                <a:r>
                  <a:rPr lang="en-US" dirty="0"/>
                  <a:t>Use training samples to iteratively estimate the parameters</a:t>
                </a:r>
              </a:p>
              <a:p>
                <a:pPr marL="0" indent="0">
                  <a:buNone/>
                </a:pPr>
                <a:r>
                  <a:rPr lang="en-US" dirty="0"/>
                  <a:t>Ln(</a:t>
                </a:r>
                <a:r>
                  <a:rPr lang="mr-IN" dirty="0" err="1"/>
                  <a:t>θ</a:t>
                </a:r>
                <a:r>
                  <a:rPr lang="en-US" dirty="0"/>
                  <a:t>) =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𝑛</m:t>
                        </m:r>
                      </m:den>
                    </m:f>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r>
                          <a:rPr lang="mr-IN" i="1" dirty="0">
                            <a:latin typeface="Cambria Math" charset="0"/>
                            <a:ea typeface="Cambria Math" charset="0"/>
                            <a:cs typeface="Cambria Math" charset="0"/>
                          </a:rPr>
                          <m:t>ℓ</m:t>
                        </m:r>
                        <m:r>
                          <m:rPr>
                            <m:nor/>
                          </m:rPr>
                          <a:rPr lang="mr-IN" dirty="0"/>
                          <m:t>(</m:t>
                        </m:r>
                        <m:r>
                          <a:rPr lang="en-US" i="1" dirty="0">
                            <a:latin typeface="Cambria Math" charset="0"/>
                          </a:rPr>
                          <m:t>𝑓</m:t>
                        </m:r>
                        <m:r>
                          <m:rPr>
                            <m:nor/>
                          </m:rPr>
                          <a:rPr lang="mr-IN" dirty="0"/>
                          <m:t>(</m:t>
                        </m:r>
                        <m:r>
                          <m:rPr>
                            <m:nor/>
                          </m:rPr>
                          <a:rPr lang="mr-IN" dirty="0" err="1"/>
                          <m:t>X</m:t>
                        </m:r>
                        <m:r>
                          <m:rPr>
                            <m:nor/>
                          </m:rPr>
                          <a:rPr lang="en-US" b="0" i="0" dirty="0" smtClean="0"/>
                          <m:t>i</m:t>
                        </m:r>
                        <m:r>
                          <m:rPr>
                            <m:nor/>
                          </m:rPr>
                          <a:rPr lang="en-US" b="0" i="0" dirty="0" smtClean="0"/>
                          <m:t>, </m:t>
                        </m:r>
                        <m:r>
                          <m:rPr>
                            <m:nor/>
                          </m:rPr>
                          <a:rPr lang="mr-IN" dirty="0" err="1"/>
                          <m:t>θ</m:t>
                        </m:r>
                        <m:r>
                          <m:rPr>
                            <m:nor/>
                          </m:rPr>
                          <a:rPr lang="mr-IN" dirty="0"/>
                          <m:t>), </m:t>
                        </m:r>
                        <m:r>
                          <m:rPr>
                            <m:nor/>
                          </m:rPr>
                          <a:rPr lang="mr-IN" dirty="0" err="1"/>
                          <m:t>Y</m:t>
                        </m:r>
                        <m:r>
                          <m:rPr>
                            <m:nor/>
                          </m:rPr>
                          <a:rPr lang="en-US" b="0" i="0" dirty="0" smtClean="0"/>
                          <m:t>i</m:t>
                        </m:r>
                        <m:r>
                          <m:rPr>
                            <m:nor/>
                          </m:rPr>
                          <a:rPr lang="mr-IN" dirty="0"/>
                          <m:t>)</m:t>
                        </m:r>
                      </m:e>
                    </m:nary>
                  </m:oMath>
                </a14:m>
                <a:r>
                  <a:rPr lang="en-US" dirty="0"/>
                  <a:t> + </a:t>
                </a:r>
                <a14:m>
                  <m:oMath xmlns:m="http://schemas.openxmlformats.org/officeDocument/2006/math">
                    <m:r>
                      <a:rPr lang="en-US" i="1" smtClean="0">
                        <a:latin typeface="Cambria Math" charset="0"/>
                        <a:ea typeface="Cambria Math" charset="0"/>
                        <a:cs typeface="Cambria Math" charset="0"/>
                      </a:rPr>
                      <m:t>𝜆</m:t>
                    </m:r>
                    <m:r>
                      <m:rPr>
                        <m:sty m:val="p"/>
                      </m:rPr>
                      <a:rPr lang="el-GR" i="1" smtClean="0">
                        <a:latin typeface="Cambria Math" charset="0"/>
                        <a:ea typeface="Cambria Math" charset="0"/>
                        <a:cs typeface="Cambria Math" charset="0"/>
                      </a:rPr>
                      <m:t>Ω</m:t>
                    </m:r>
                    <m:r>
                      <a:rPr lang="en-US" b="0" i="1" smtClean="0">
                        <a:latin typeface="Cambria Math" charset="0"/>
                        <a:ea typeface="Cambria Math" charset="0"/>
                        <a:cs typeface="Cambria Math" charset="0"/>
                      </a:rPr>
                      <m:t>(</m:t>
                    </m:r>
                    <m:r>
                      <m:rPr>
                        <m:nor/>
                      </m:rPr>
                      <a:rPr lang="mr-IN" dirty="0"/>
                      <m:t>θ</m:t>
                    </m:r>
                    <m:r>
                      <a:rPr lang="en-US" b="0" i="1" smtClean="0">
                        <a:latin typeface="Cambria Math" charset="0"/>
                        <a:ea typeface="Cambria Math" charset="0"/>
                        <a:cs typeface="Cambria Math" charset="0"/>
                      </a:rPr>
                      <m:t>)</m:t>
                    </m:r>
                  </m:oMath>
                </a14:m>
                <a:r>
                  <a:rPr lang="en-US" dirty="0"/>
                  <a:t> </a:t>
                </a:r>
              </a:p>
              <a:p>
                <a:pPr marL="0" indent="0">
                  <a:buNone/>
                </a:pPr>
                <a:r>
                  <a:rPr lang="en-US" dirty="0"/>
                  <a:t>Using stochastic gradient descent algorithm</a:t>
                </a:r>
              </a:p>
              <a:p>
                <a:pPr marL="0" indent="0">
                  <a:buNone/>
                </a:pPr>
                <a14:m>
                  <m:oMath xmlns:m="http://schemas.openxmlformats.org/officeDocument/2006/math">
                    <m:r>
                      <m:rPr>
                        <m:sty m:val="p"/>
                      </m:rPr>
                      <a:rPr lang="el-GR" i="1" dirty="0" smtClean="0">
                        <a:latin typeface="Cambria Math" charset="0"/>
                      </a:rPr>
                      <m:t>Θ</m:t>
                    </m:r>
                  </m:oMath>
                </a14:m>
                <a:r>
                  <a:rPr lang="en-US" dirty="0"/>
                  <a:t> = (W1, b1</a:t>
                </a:r>
                <a:r>
                  <a:rPr lang="mr-IN" dirty="0"/>
                  <a:t>……</a:t>
                </a:r>
                <a:r>
                  <a:rPr lang="en-US" dirty="0"/>
                  <a:t>W(L+1),b(L+1)), and for each training data (Xi, Yi), solve below</a:t>
                </a:r>
              </a:p>
              <a:p>
                <a:pPr marL="0" indent="0">
                  <a:buNone/>
                </a:pPr>
                <a14:m>
                  <m:oMath xmlns:m="http://schemas.openxmlformats.org/officeDocument/2006/math">
                    <m:r>
                      <m:rPr>
                        <m:sty m:val="p"/>
                      </m:rPr>
                      <a:rPr lang="el-GR" i="1" dirty="0">
                        <a:latin typeface="Cambria Math" charset="0"/>
                      </a:rPr>
                      <m:t>Θ</m:t>
                    </m:r>
                  </m:oMath>
                </a14:m>
                <a:r>
                  <a:rPr lang="en-US" dirty="0"/>
                  <a:t>=</a:t>
                </a:r>
                <a:r>
                  <a:rPr lang="el-GR" dirty="0"/>
                  <a:t> </a:t>
                </a:r>
                <a14:m>
                  <m:oMath xmlns:m="http://schemas.openxmlformats.org/officeDocument/2006/math">
                    <m:r>
                      <m:rPr>
                        <m:sty m:val="p"/>
                      </m:rPr>
                      <a:rPr lang="el-GR" i="1" dirty="0">
                        <a:latin typeface="Cambria Math" charset="0"/>
                      </a:rPr>
                      <m:t>Θ</m:t>
                    </m:r>
                  </m:oMath>
                </a14:m>
                <a:r>
                  <a:rPr lang="en-US" dirty="0"/>
                  <a:t>-</a:t>
                </a:r>
                <a14:m>
                  <m:oMath xmlns:m="http://schemas.openxmlformats.org/officeDocument/2006/math">
                    <m:r>
                      <a:rPr lang="en-US" i="1" dirty="0" smtClean="0">
                        <a:latin typeface="Cambria Math" charset="0"/>
                        <a:ea typeface="Cambria Math" charset="0"/>
                        <a:cs typeface="Cambria Math" charset="0"/>
                      </a:rPr>
                      <m:t>𝜀</m:t>
                    </m:r>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1</m:t>
                        </m:r>
                      </m:num>
                      <m:den>
                        <m:r>
                          <a:rPr lang="en-US" b="0" i="1" dirty="0" smtClean="0">
                            <a:latin typeface="Cambria Math" charset="0"/>
                            <a:ea typeface="Cambria Math" charset="0"/>
                            <a:cs typeface="Cambria Math" charset="0"/>
                          </a:rPr>
                          <m:t>𝑚</m:t>
                        </m:r>
                      </m:den>
                    </m:f>
                    <m:nary>
                      <m:naryPr>
                        <m:chr m:val="∑"/>
                        <m:supHide m:val="on"/>
                        <m:ctrlPr>
                          <a:rPr lang="mr-IN" i="1" dirty="0" smtClean="0">
                            <a:latin typeface="Cambria Math" panose="02040503050406030204" pitchFamily="18" charset="0"/>
                            <a:ea typeface="Cambria Math" charset="0"/>
                            <a:cs typeface="Cambria Math" charset="0"/>
                          </a:rPr>
                        </m:ctrlPr>
                      </m:naryPr>
                      <m:sub>
                        <m:r>
                          <m:rPr>
                            <m:brk m:alnAt="7"/>
                          </m:rPr>
                          <a:rPr lang="en-US" b="0" i="1" dirty="0" smtClean="0">
                            <a:latin typeface="Cambria Math" charset="0"/>
                            <a:ea typeface="Cambria Math" charset="0"/>
                            <a:cs typeface="Cambria Math" charset="0"/>
                          </a:rPr>
                          <m:t>𝑖</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𝑖𝑛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𝐵</m:t>
                        </m:r>
                      </m:sub>
                      <m:sup/>
                      <m:e>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m:t>
                        </m:r>
                        <m:r>
                          <m:rPr>
                            <m:sty m:val="p"/>
                          </m:rPr>
                          <a:rPr lang="el-GR" i="1" dirty="0">
                            <a:latin typeface="Cambria Math" charset="0"/>
                          </a:rPr>
                          <m:t>Θ</m:t>
                        </m:r>
                        <m:r>
                          <a:rPr lang="el-GR" i="1" dirty="0" smtClean="0">
                            <a:latin typeface="Cambria Math" charset="0"/>
                            <a:ea typeface="Cambria Math" charset="0"/>
                            <a:cs typeface="Cambria Math" charset="0"/>
                          </a:rPr>
                          <m:t>ℓ</m:t>
                        </m:r>
                        <m:r>
                          <m:rPr>
                            <m:nor/>
                          </m:rPr>
                          <a:rPr lang="mr-IN" dirty="0"/>
                          <m:t>(</m:t>
                        </m:r>
                        <m:r>
                          <a:rPr lang="en-US" i="1" dirty="0">
                            <a:latin typeface="Cambria Math" charset="0"/>
                          </a:rPr>
                          <m:t>𝑓</m:t>
                        </m:r>
                        <m:r>
                          <m:rPr>
                            <m:nor/>
                          </m:rPr>
                          <a:rPr lang="mr-IN" dirty="0"/>
                          <m:t>(</m:t>
                        </m:r>
                        <m:r>
                          <m:rPr>
                            <m:nor/>
                          </m:rPr>
                          <a:rPr lang="mr-IN" dirty="0" err="1"/>
                          <m:t>X</m:t>
                        </m:r>
                        <m:r>
                          <m:rPr>
                            <m:nor/>
                          </m:rPr>
                          <a:rPr lang="en-US" dirty="0"/>
                          <m:t>i</m:t>
                        </m:r>
                        <m:r>
                          <m:rPr>
                            <m:nor/>
                          </m:rPr>
                          <a:rPr lang="en-US" dirty="0"/>
                          <m:t>, </m:t>
                        </m:r>
                        <m:r>
                          <m:rPr>
                            <m:nor/>
                          </m:rPr>
                          <a:rPr lang="mr-IN" dirty="0" err="1"/>
                          <m:t>θ</m:t>
                        </m:r>
                        <m:r>
                          <m:rPr>
                            <m:nor/>
                          </m:rPr>
                          <a:rPr lang="mr-IN" dirty="0"/>
                          <m:t>), </m:t>
                        </m:r>
                        <m:r>
                          <m:rPr>
                            <m:nor/>
                          </m:rPr>
                          <a:rPr lang="mr-IN" dirty="0" err="1"/>
                          <m:t>Y</m:t>
                        </m:r>
                        <m:r>
                          <m:rPr>
                            <m:nor/>
                          </m:rPr>
                          <a:rPr lang="en-US" dirty="0"/>
                          <m:t>i</m:t>
                        </m:r>
                        <m:r>
                          <m:rPr>
                            <m:nor/>
                          </m:rPr>
                          <a:rPr lang="mr-IN" dirty="0"/>
                          <m:t>)</m:t>
                        </m:r>
                      </m:e>
                    </m:nary>
                  </m:oMath>
                </a14:m>
                <a:r>
                  <a:rPr lang="en-US" dirty="0"/>
                  <a:t> +</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𝜆</m:t>
                    </m:r>
                    <m:r>
                      <a:rPr lang="en-US" i="1" dirty="0">
                        <a:latin typeface="Cambria Math" charset="0"/>
                        <a:ea typeface="Cambria Math" charset="0"/>
                        <a:cs typeface="Cambria Math" charset="0"/>
                      </a:rPr>
                      <m:t>𝛻</m:t>
                    </m:r>
                    <m:r>
                      <m:rPr>
                        <m:sty m:val="p"/>
                      </m:rPr>
                      <a:rPr lang="el-GR" i="1" dirty="0">
                        <a:latin typeface="Cambria Math" charset="0"/>
                      </a:rPr>
                      <m:t>Θ</m:t>
                    </m:r>
                    <m:r>
                      <m:rPr>
                        <m:sty m:val="p"/>
                      </m:rPr>
                      <a:rPr lang="el-GR" i="1">
                        <a:latin typeface="Cambria Math" charset="0"/>
                        <a:ea typeface="Cambria Math" charset="0"/>
                        <a:cs typeface="Cambria Math" charset="0"/>
                      </a:rPr>
                      <m:t>Ω</m:t>
                    </m:r>
                    <m:r>
                      <a:rPr lang="en-US" i="1">
                        <a:latin typeface="Cambria Math" charset="0"/>
                        <a:ea typeface="Cambria Math" charset="0"/>
                        <a:cs typeface="Cambria Math" charset="0"/>
                      </a:rPr>
                      <m:t>(</m:t>
                    </m:r>
                    <m:r>
                      <m:rPr>
                        <m:nor/>
                      </m:rPr>
                      <a:rPr lang="mr-IN" dirty="0"/>
                      <m:t>θ</m:t>
                    </m:r>
                    <m:r>
                      <a:rPr lang="en-US" i="1">
                        <a:latin typeface="Cambria Math" charset="0"/>
                        <a:ea typeface="Cambria Math" charset="0"/>
                        <a:cs typeface="Cambria Math" charset="0"/>
                      </a:rPr>
                      <m:t>)</m:t>
                    </m:r>
                  </m:oMath>
                </a14:m>
                <a:r>
                  <a:rPr lang="en-US" dirty="0"/>
                  <a:t>]</a:t>
                </a:r>
              </a:p>
              <a:p>
                <a:pPr marL="0" indent="0">
                  <a:buNone/>
                </a:pPr>
                <a:endParaRPr lang="mr-IN"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5600" y="2381250"/>
                <a:ext cx="8770571" cy="4145280"/>
              </a:xfrm>
              <a:blipFill rotWithShape="0">
                <a:blip r:embed="rId2"/>
                <a:stretch>
                  <a:fillRect l="-695" t="-441" b="-98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098280" y="2571713"/>
                <a:ext cx="3188970" cy="923330"/>
              </a:xfrm>
              <a:prstGeom prst="rect">
                <a:avLst/>
              </a:prstGeom>
              <a:noFill/>
            </p:spPr>
            <p:txBody>
              <a:bodyPr wrap="square" rtlCol="0">
                <a:spAutoFit/>
              </a:bodyPr>
              <a:lstStyle/>
              <a:p>
                <a14:m>
                  <m:oMath xmlns:m="http://schemas.openxmlformats.org/officeDocument/2006/math">
                    <m:r>
                      <a:rPr lang="mr-IN" i="1" dirty="0">
                        <a:latin typeface="Cambria Math" charset="0"/>
                        <a:ea typeface="Cambria Math" charset="0"/>
                        <a:cs typeface="Cambria Math" charset="0"/>
                      </a:rPr>
                      <m:t>ℓ</m:t>
                    </m:r>
                  </m:oMath>
                </a14:m>
                <a:r>
                  <a:rPr lang="en-US" dirty="0"/>
                  <a:t>: Loss Function</a:t>
                </a:r>
              </a:p>
              <a:p>
                <a:r>
                  <a:rPr lang="el-GR" dirty="0"/>
                  <a:t>Θ</a:t>
                </a:r>
                <a:r>
                  <a:rPr lang="en-US" dirty="0"/>
                  <a:t>: Parameters to be estimated</a:t>
                </a:r>
              </a:p>
              <a:p>
                <a14:m>
                  <m:oMath xmlns:m="http://schemas.openxmlformats.org/officeDocument/2006/math">
                    <m:r>
                      <a:rPr lang="en-US" i="1">
                        <a:latin typeface="Cambria Math" charset="0"/>
                        <a:ea typeface="Cambria Math" charset="0"/>
                        <a:cs typeface="Cambria Math" charset="0"/>
                      </a:rPr>
                      <m:t>𝜆</m:t>
                    </m:r>
                    <m:r>
                      <m:rPr>
                        <m:sty m:val="p"/>
                      </m:rPr>
                      <a:rPr lang="el-GR" i="1">
                        <a:latin typeface="Cambria Math" charset="0"/>
                        <a:ea typeface="Cambria Math" charset="0"/>
                        <a:cs typeface="Cambria Math" charset="0"/>
                      </a:rPr>
                      <m:t>Ω</m:t>
                    </m:r>
                    <m:r>
                      <a:rPr lang="en-US" i="1">
                        <a:latin typeface="Cambria Math" charset="0"/>
                        <a:ea typeface="Cambria Math" charset="0"/>
                        <a:cs typeface="Cambria Math" charset="0"/>
                      </a:rPr>
                      <m:t>(</m:t>
                    </m:r>
                    <m:r>
                      <m:rPr>
                        <m:nor/>
                      </m:rPr>
                      <a:rPr lang="mr-IN" dirty="0"/>
                      <m:t>θ</m:t>
                    </m:r>
                    <m:r>
                      <a:rPr lang="en-US" i="1">
                        <a:latin typeface="Cambria Math" charset="0"/>
                        <a:ea typeface="Cambria Math" charset="0"/>
                        <a:cs typeface="Cambria Math" charset="0"/>
                      </a:rPr>
                      <m:t>)</m:t>
                    </m:r>
                  </m:oMath>
                </a14:m>
                <a:r>
                  <a:rPr lang="en-US" dirty="0"/>
                  <a:t>: L2 regularization</a:t>
                </a:r>
              </a:p>
            </p:txBody>
          </p:sp>
        </mc:Choice>
        <mc:Fallback xmlns="">
          <p:sp>
            <p:nvSpPr>
              <p:cNvPr id="4" name="TextBox 3"/>
              <p:cNvSpPr txBox="1">
                <a:spLocks noRot="1" noChangeAspect="1" noMove="1" noResize="1" noEditPoints="1" noAdjustHandles="1" noChangeArrowheads="1" noChangeShapeType="1" noTextEdit="1"/>
              </p:cNvSpPr>
              <p:nvPr/>
            </p:nvSpPr>
            <p:spPr>
              <a:xfrm>
                <a:off x="9098280" y="2571713"/>
                <a:ext cx="3188970" cy="923330"/>
              </a:xfrm>
              <a:prstGeom prst="rect">
                <a:avLst/>
              </a:prstGeom>
              <a:blipFill rotWithShape="0">
                <a:blip r:embed="rId3"/>
                <a:stretch>
                  <a:fillRect l="-1721"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77040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checkerboard(across)">
                                      <p:cBhvr>
                                        <p:cTn id="15" dur="500"/>
                                        <p:tgtEl>
                                          <p:spTgt spid="4">
                                            <p:txEl>
                                              <p:pRg st="0" end="0"/>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heckerboard(across)">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checkerboard(across)">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checkerboard(across)">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checkerboard(across)">
                                      <p:cBhvr>
                                        <p:cTn id="36" dur="500"/>
                                        <p:tgtEl>
                                          <p:spTgt spid="3">
                                            <p:txEl>
                                              <p:pRg st="5" end="5"/>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checkerboard(across)">
                                      <p:cBhvr>
                                        <p:cTn id="39" dur="500"/>
                                        <p:tgtEl>
                                          <p:spTgt spid="3">
                                            <p:txEl>
                                              <p:pRg st="6" end="6"/>
                                            </p:txEl>
                                          </p:spTgt>
                                        </p:tgtEl>
                                      </p:cBhvr>
                                    </p:animEffect>
                                  </p:childTnLst>
                                </p:cTn>
                              </p:par>
                              <p:par>
                                <p:cTn id="40" presetID="5" presetClass="entr" presetSubtype="1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33701" y="2438400"/>
                <a:ext cx="5090160" cy="3651504"/>
              </a:xfrm>
            </p:spPr>
            <p:txBody>
              <a:bodyPr/>
              <a:lstStyle/>
              <a:p>
                <a:r>
                  <a:rPr lang="en-US" dirty="0"/>
                  <a:t>Algorithm Demonstration (L hidden layers)</a:t>
                </a:r>
              </a:p>
              <a:p>
                <a:pPr marL="0" indent="0">
                  <a:buNone/>
                </a:pPr>
                <a:r>
                  <a:rPr lang="en-US" dirty="0"/>
                  <a:t>For k = 1</a:t>
                </a:r>
                <a:r>
                  <a:rPr lang="mr-IN" dirty="0"/>
                  <a:t>…</a:t>
                </a:r>
                <a:r>
                  <a:rPr lang="en-US" dirty="0"/>
                  <a:t>..L hidden layers</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m:t>
                        </m:r>
                        <m:r>
                          <a:rPr lang="en-US" b="0" i="1" smtClean="0">
                            <a:latin typeface="Cambria Math" charset="0"/>
                          </a:rPr>
                          <m:t>𝑘</m:t>
                        </m:r>
                        <m:r>
                          <a:rPr lang="en-US" b="0" i="1" smtClean="0">
                            <a:latin typeface="Cambria Math" charset="0"/>
                          </a:rPr>
                          <m:t>)</m:t>
                        </m:r>
                      </m:sup>
                    </m:sSup>
                  </m:oMath>
                </a14:m>
                <a:r>
                  <a:rPr lang="en-US" dirty="0"/>
                  <a:t>(x)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𝑏</m:t>
                        </m:r>
                      </m:e>
                      <m:sup>
                        <m:r>
                          <a:rPr lang="en-US" b="0" i="1" smtClean="0">
                            <a:latin typeface="Cambria Math" charset="0"/>
                          </a:rPr>
                          <m:t>(</m:t>
                        </m:r>
                        <m:r>
                          <a:rPr lang="en-US" b="0" i="1" smtClean="0">
                            <a:latin typeface="Cambria Math" charset="0"/>
                          </a:rPr>
                          <m:t>𝑘</m:t>
                        </m:r>
                        <m:r>
                          <a:rPr lang="en-US" b="0" i="1" smtClean="0">
                            <a:latin typeface="Cambria Math" charset="0"/>
                          </a:rPr>
                          <m:t>)</m:t>
                        </m:r>
                      </m:sup>
                    </m:sSup>
                  </m:oMath>
                </a14:m>
                <a:r>
                  <a:rPr lang="en-US" dirty="0"/>
                  <a:t>+</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𝑊</m:t>
                        </m:r>
                      </m:e>
                      <m:sup>
                        <m:r>
                          <a:rPr lang="en-US" b="0" i="1" dirty="0" smtClean="0">
                            <a:latin typeface="Cambria Math" charset="0"/>
                          </a:rPr>
                          <m:t>(</m:t>
                        </m:r>
                        <m:r>
                          <a:rPr lang="en-US" b="0" i="1" dirty="0" smtClean="0">
                            <a:latin typeface="Cambria Math" charset="0"/>
                          </a:rPr>
                          <m:t>𝑘</m:t>
                        </m:r>
                        <m:r>
                          <a:rPr lang="en-US" b="0" i="1" dirty="0" smtClean="0">
                            <a:latin typeface="Cambria Math" charset="0"/>
                          </a:rPr>
                          <m:t>)</m:t>
                        </m:r>
                      </m:sup>
                    </m:sSup>
                    <m:sSup>
                      <m:sSupPr>
                        <m:ctrlPr>
                          <a:rPr lang="en-US" i="1" dirty="0" smtClean="0">
                            <a:latin typeface="Cambria Math" panose="02040503050406030204" pitchFamily="18" charset="0"/>
                          </a:rPr>
                        </m:ctrlPr>
                      </m:sSupPr>
                      <m:e>
                        <m:r>
                          <a:rPr lang="en-US" b="0" i="1" dirty="0" smtClean="0">
                            <a:latin typeface="Cambria Math" charset="0"/>
                          </a:rPr>
                          <m:t>h</m:t>
                        </m:r>
                      </m:e>
                      <m:sup>
                        <m:r>
                          <a:rPr lang="en-US" b="0" i="1" dirty="0" smtClean="0">
                            <a:latin typeface="Cambria Math" charset="0"/>
                          </a:rPr>
                          <m:t>(</m:t>
                        </m:r>
                        <m:r>
                          <a:rPr lang="en-US" b="0" i="1" dirty="0" smtClean="0">
                            <a:latin typeface="Cambria Math" charset="0"/>
                          </a:rPr>
                          <m:t>𝑘</m:t>
                        </m:r>
                        <m:r>
                          <a:rPr lang="en-US" b="0" i="1" dirty="0" smtClean="0">
                            <a:latin typeface="Cambria Math" charset="0"/>
                          </a:rPr>
                          <m:t>−1)</m:t>
                        </m:r>
                      </m:sup>
                    </m:sSup>
                  </m:oMath>
                </a14:m>
                <a:r>
                  <a:rPr lang="en-US" dirty="0"/>
                  <a:t>(x)</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h</m:t>
                        </m:r>
                      </m:e>
                      <m:sup>
                        <m:r>
                          <a:rPr lang="en-US" b="0" i="1" smtClean="0">
                            <a:latin typeface="Cambria Math" charset="0"/>
                          </a:rPr>
                          <m:t>(</m:t>
                        </m:r>
                        <m:r>
                          <a:rPr lang="en-US" b="0" i="1" smtClean="0">
                            <a:latin typeface="Cambria Math" charset="0"/>
                          </a:rPr>
                          <m:t>𝑘</m:t>
                        </m:r>
                        <m:r>
                          <a:rPr lang="en-US" b="0" i="1" smtClean="0">
                            <a:latin typeface="Cambria Math" charset="0"/>
                          </a:rPr>
                          <m:t>)</m:t>
                        </m:r>
                      </m:sup>
                    </m:sSup>
                  </m:oMath>
                </a14:m>
                <a:r>
                  <a:rPr lang="en-US" dirty="0"/>
                  <a:t>(x) =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𝑎</m:t>
                        </m:r>
                      </m:e>
                      <m:sup>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𝑘</m:t>
                            </m:r>
                          </m:e>
                        </m:d>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oMath>
                </a14:m>
                <a:endParaRPr lang="en-US" dirty="0"/>
              </a:p>
              <a:p>
                <a:pPr marL="0" indent="0">
                  <a:buNone/>
                </a:pPr>
                <a:r>
                  <a:rPr lang="en-US" dirty="0"/>
                  <a:t>For k = L+1 (output layer)</a:t>
                </a:r>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m:t>
                        </m:r>
                        <m:r>
                          <a:rPr lang="en-US" b="0" i="1" smtClean="0">
                            <a:latin typeface="Cambria Math" charset="0"/>
                          </a:rPr>
                          <m:t>𝐿</m:t>
                        </m:r>
                        <m:r>
                          <a:rPr lang="en-US" b="0" i="1" smtClean="0">
                            <a:latin typeface="Cambria Math" charset="0"/>
                          </a:rPr>
                          <m:t>+1)</m:t>
                        </m:r>
                      </m:sup>
                    </m:sSup>
                  </m:oMath>
                </a14:m>
                <a:r>
                  <a:rPr lang="en-US" dirty="0"/>
                  <a:t>(x) =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𝑏</m:t>
                        </m:r>
                      </m:e>
                      <m:sup>
                        <m:r>
                          <a:rPr lang="en-US" i="1">
                            <a:latin typeface="Cambria Math" charset="0"/>
                          </a:rPr>
                          <m:t>(</m:t>
                        </m:r>
                        <m:r>
                          <a:rPr lang="en-US" b="0" i="1" smtClean="0">
                            <a:latin typeface="Cambria Math" charset="0"/>
                          </a:rPr>
                          <m:t>𝐿</m:t>
                        </m:r>
                        <m:r>
                          <a:rPr lang="en-US" b="0" i="1" smtClean="0">
                            <a:latin typeface="Cambria Math" charset="0"/>
                          </a:rPr>
                          <m:t>+1)</m:t>
                        </m:r>
                      </m:sup>
                    </m:sSup>
                  </m:oMath>
                </a14:m>
                <a:r>
                  <a:rPr lang="en-US" dirty="0"/>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charset="0"/>
                          </a:rPr>
                          <m:t>𝑊</m:t>
                        </m:r>
                      </m:e>
                      <m:sup>
                        <m:r>
                          <a:rPr lang="en-US" i="1" dirty="0">
                            <a:latin typeface="Cambria Math" charset="0"/>
                          </a:rPr>
                          <m:t>(</m:t>
                        </m:r>
                        <m:r>
                          <a:rPr lang="en-US" b="0" i="1" dirty="0" smtClean="0">
                            <a:latin typeface="Cambria Math" charset="0"/>
                          </a:rPr>
                          <m:t>𝐿</m:t>
                        </m:r>
                        <m:r>
                          <a:rPr lang="en-US" b="0" i="1" dirty="0" smtClean="0">
                            <a:latin typeface="Cambria Math" charset="0"/>
                          </a:rPr>
                          <m:t>+1)</m:t>
                        </m:r>
                      </m:sup>
                    </m:sSup>
                    <m:sSup>
                      <m:sSupPr>
                        <m:ctrlPr>
                          <a:rPr lang="en-US" i="1" dirty="0">
                            <a:latin typeface="Cambria Math" panose="02040503050406030204" pitchFamily="18" charset="0"/>
                          </a:rPr>
                        </m:ctrlPr>
                      </m:sSupPr>
                      <m:e>
                        <m:r>
                          <a:rPr lang="en-US" i="1" dirty="0">
                            <a:latin typeface="Cambria Math" charset="0"/>
                          </a:rPr>
                          <m:t>h</m:t>
                        </m:r>
                      </m:e>
                      <m:sup>
                        <m:r>
                          <a:rPr lang="en-US" i="1" dirty="0">
                            <a:latin typeface="Cambria Math" charset="0"/>
                          </a:rPr>
                          <m:t>(</m:t>
                        </m:r>
                        <m:r>
                          <a:rPr lang="en-US" b="0" i="1" dirty="0" smtClean="0">
                            <a:latin typeface="Cambria Math" charset="0"/>
                          </a:rPr>
                          <m:t>𝐿</m:t>
                        </m:r>
                        <m:r>
                          <a:rPr lang="en-US" i="1" dirty="0">
                            <a:latin typeface="Cambria Math" charset="0"/>
                          </a:rPr>
                          <m:t>)</m:t>
                        </m:r>
                      </m:sup>
                    </m:sSup>
                  </m:oMath>
                </a14:m>
                <a:r>
                  <a:rPr lang="en-US" dirty="0"/>
                  <a:t>(x)</a:t>
                </a:r>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h</m:t>
                        </m:r>
                      </m:e>
                      <m:sup>
                        <m:r>
                          <a:rPr lang="en-US" i="1">
                            <a:latin typeface="Cambria Math" charset="0"/>
                          </a:rPr>
                          <m:t>(</m:t>
                        </m:r>
                        <m:r>
                          <a:rPr lang="en-US" b="0" i="1" smtClean="0">
                            <a:latin typeface="Cambria Math" charset="0"/>
                          </a:rPr>
                          <m:t>𝐿</m:t>
                        </m:r>
                        <m:r>
                          <a:rPr lang="en-US" b="0" i="1" smtClean="0">
                            <a:latin typeface="Cambria Math" charset="0"/>
                          </a:rPr>
                          <m:t>+1)</m:t>
                        </m:r>
                      </m:sup>
                    </m:sSup>
                  </m:oMath>
                </a14:m>
                <a:r>
                  <a:rPr lang="en-US" dirty="0"/>
                  <a:t>(x) = </a:t>
                </a:r>
                <a14:m>
                  <m:oMath xmlns:m="http://schemas.openxmlformats.org/officeDocument/2006/math">
                    <m:r>
                      <m:rPr>
                        <m:sty m:val="p"/>
                      </m:rPr>
                      <a:rPr lang="el-GR" i="1" smtClean="0">
                        <a:latin typeface="Cambria Math" charset="0"/>
                        <a:ea typeface="Cambria Math" charset="0"/>
                        <a:cs typeface="Cambria Math" charset="0"/>
                      </a:rPr>
                      <m:t>ψ</m:t>
                    </m:r>
                    <m:r>
                      <a:rPr lang="en-US" i="1">
                        <a:latin typeface="Cambria Math" charset="0"/>
                        <a:ea typeface="Cambria Math" charset="0"/>
                        <a:cs typeface="Cambria Math" charset="0"/>
                      </a:rPr>
                      <m:t> (</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𝑎</m:t>
                        </m:r>
                      </m:e>
                      <m:sup>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m:t>
                            </m:r>
                            <m:r>
                              <a:rPr lang="en-US" b="0" i="1" smtClean="0">
                                <a:latin typeface="Cambria Math" charset="0"/>
                                <a:ea typeface="Cambria Math" charset="0"/>
                                <a:cs typeface="Cambria Math" charset="0"/>
                              </a:rPr>
                              <m:t>+1</m:t>
                            </m:r>
                          </m:e>
                        </m:d>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33701" y="2438400"/>
                <a:ext cx="5090160" cy="3651504"/>
              </a:xfrm>
              <a:blipFill rotWithShape="0">
                <a:blip r:embed="rId2"/>
                <a:stretch>
                  <a:fillRect l="-1198" t="-334" b="-1336"/>
                </a:stretch>
              </a:blipFill>
            </p:spPr>
            <p:txBody>
              <a:bodyPr/>
              <a:lstStyle/>
              <a:p>
                <a:r>
                  <a:rPr lang="en-US">
                    <a:noFill/>
                  </a:rPr>
                  <a:t> </a:t>
                </a:r>
              </a:p>
            </p:txBody>
          </p:sp>
        </mc:Fallback>
      </mc:AlternateContent>
      <p:sp>
        <p:nvSpPr>
          <p:cNvPr id="4" name="TextBox 3"/>
          <p:cNvSpPr txBox="1"/>
          <p:nvPr/>
        </p:nvSpPr>
        <p:spPr>
          <a:xfrm>
            <a:off x="8366760" y="2788920"/>
            <a:ext cx="3063240" cy="369332"/>
          </a:xfrm>
          <a:prstGeom prst="rect">
            <a:avLst/>
          </a:prstGeom>
          <a:noFill/>
        </p:spPr>
        <p:txBody>
          <a:bodyPr wrap="square" rtlCol="0">
            <a:spAutoFit/>
          </a:bodyPr>
          <a:lstStyle/>
          <a:p>
            <a:r>
              <a:rPr lang="en-US" dirty="0"/>
              <a:t>Hidden Layer Activation </a:t>
            </a:r>
            <a:r>
              <a:rPr lang="en-US" dirty="0" err="1"/>
              <a:t>Func</a:t>
            </a:r>
            <a:endParaRPr lang="en-US" dirty="0"/>
          </a:p>
        </p:txBody>
      </p:sp>
      <p:sp>
        <p:nvSpPr>
          <p:cNvPr id="5" name="TextBox 4"/>
          <p:cNvSpPr txBox="1"/>
          <p:nvPr/>
        </p:nvSpPr>
        <p:spPr>
          <a:xfrm>
            <a:off x="8519160" y="4723224"/>
            <a:ext cx="3063240" cy="369332"/>
          </a:xfrm>
          <a:prstGeom prst="rect">
            <a:avLst/>
          </a:prstGeom>
          <a:noFill/>
        </p:spPr>
        <p:txBody>
          <a:bodyPr wrap="square" rtlCol="0">
            <a:spAutoFit/>
          </a:bodyPr>
          <a:lstStyle/>
          <a:p>
            <a:r>
              <a:rPr lang="en-US" dirty="0"/>
              <a:t>Output Layer Activation </a:t>
            </a:r>
            <a:r>
              <a:rPr lang="en-US" dirty="0" err="1"/>
              <a:t>Func</a:t>
            </a:r>
            <a:endParaRPr lang="en-US" dirty="0"/>
          </a:p>
        </p:txBody>
      </p:sp>
      <p:sp>
        <p:nvSpPr>
          <p:cNvPr id="6" name="TextBox 5"/>
          <p:cNvSpPr txBox="1"/>
          <p:nvPr/>
        </p:nvSpPr>
        <p:spPr>
          <a:xfrm>
            <a:off x="8519160" y="3659394"/>
            <a:ext cx="3063240" cy="646331"/>
          </a:xfrm>
          <a:prstGeom prst="rect">
            <a:avLst/>
          </a:prstGeom>
          <a:noFill/>
        </p:spPr>
        <p:txBody>
          <a:bodyPr wrap="square" rtlCol="0">
            <a:spAutoFit/>
          </a:bodyPr>
          <a:lstStyle/>
          <a:p>
            <a:r>
              <a:rPr lang="en-US" dirty="0"/>
              <a:t>Matrix: row=#neuron in K,</a:t>
            </a:r>
          </a:p>
          <a:p>
            <a:r>
              <a:rPr lang="en-US" dirty="0"/>
              <a:t>	     col= #neuron in K-1</a:t>
            </a:r>
          </a:p>
        </p:txBody>
      </p:sp>
      <p:cxnSp>
        <p:nvCxnSpPr>
          <p:cNvPr id="8" name="Straight Arrow Connector 7"/>
          <p:cNvCxnSpPr/>
          <p:nvPr/>
        </p:nvCxnSpPr>
        <p:spPr>
          <a:xfrm flipH="1">
            <a:off x="5006340" y="3021940"/>
            <a:ext cx="3512820" cy="89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5246371" y="4907890"/>
            <a:ext cx="3272789" cy="44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149341" y="3920490"/>
            <a:ext cx="2640329" cy="88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50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500"/>
                                        <p:tgtEl>
                                          <p:spTgt spid="5"/>
                                        </p:tgtEl>
                                      </p:cBhvr>
                                    </p:animEffect>
                                  </p:childTnLst>
                                </p:cTn>
                              </p:par>
                              <p:par>
                                <p:cTn id="24" presetID="5"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heckerboard(across)">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br>
              <a:rPr lang="en-US" dirty="0"/>
            </a:br>
            <a:endParaRPr lang="en-US" dirty="0"/>
          </a:p>
        </p:txBody>
      </p:sp>
      <p:sp>
        <p:nvSpPr>
          <p:cNvPr id="3" name="Content Placeholder 2"/>
          <p:cNvSpPr>
            <a:spLocks noGrp="1"/>
          </p:cNvSpPr>
          <p:nvPr>
            <p:ph idx="1"/>
          </p:nvPr>
        </p:nvSpPr>
        <p:spPr/>
        <p:txBody>
          <a:bodyPr/>
          <a:lstStyle/>
          <a:p>
            <a:pPr lvl="0"/>
            <a:r>
              <a:rPr lang="en-US" b="1" i="1" dirty="0"/>
              <a:t>Tuning Parameters:</a:t>
            </a:r>
            <a:endParaRPr lang="en-US" b="1" dirty="0"/>
          </a:p>
          <a:p>
            <a:pPr lvl="0"/>
            <a:r>
              <a:rPr lang="en-US" u="sng" dirty="0"/>
              <a:t>Activation:</a:t>
            </a:r>
            <a:r>
              <a:rPr lang="en-US" dirty="0"/>
              <a:t> determines the function to activate neurons</a:t>
            </a:r>
          </a:p>
          <a:p>
            <a:pPr lvl="0"/>
            <a:r>
              <a:rPr lang="en-US" u="sng" dirty="0" err="1"/>
              <a:t>Hidden_dropout</a:t>
            </a:r>
            <a:r>
              <a:rPr lang="en-US" u="sng" dirty="0"/>
              <a:t>:</a:t>
            </a:r>
            <a:r>
              <a:rPr lang="en-US" dirty="0"/>
              <a:t> randomly drops out activated neurons thus eliminating over-fitting</a:t>
            </a:r>
          </a:p>
          <a:p>
            <a:pPr lvl="0"/>
            <a:r>
              <a:rPr lang="en-US" u="sng" dirty="0"/>
              <a:t>Hidden:</a:t>
            </a:r>
            <a:r>
              <a:rPr lang="en-US" dirty="0"/>
              <a:t> determines the number of hidden layers between input and output, and the dimension for each hidden layer</a:t>
            </a:r>
          </a:p>
          <a:p>
            <a:endParaRPr lang="en-US" dirty="0"/>
          </a:p>
        </p:txBody>
      </p:sp>
    </p:spTree>
    <p:extLst>
      <p:ext uri="{BB962C8B-B14F-4D97-AF65-F5344CB8AC3E}">
        <p14:creationId xmlns:p14="http://schemas.microsoft.com/office/powerpoint/2010/main" val="1216726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br>
              <a:rPr lang="en-US" dirty="0"/>
            </a:br>
            <a:endParaRPr lang="en-US" dirty="0"/>
          </a:p>
        </p:txBody>
      </p:sp>
      <p:sp>
        <p:nvSpPr>
          <p:cNvPr id="3" name="Content Placeholder 2"/>
          <p:cNvSpPr>
            <a:spLocks noGrp="1"/>
          </p:cNvSpPr>
          <p:nvPr>
            <p:ph idx="1"/>
          </p:nvPr>
        </p:nvSpPr>
        <p:spPr/>
        <p:txBody>
          <a:bodyPr/>
          <a:lstStyle/>
          <a:p>
            <a:pPr lvl="0"/>
            <a:r>
              <a:rPr lang="en-US" i="1" dirty="0"/>
              <a:t>Basic Set Up</a:t>
            </a:r>
            <a:r>
              <a:rPr lang="en-US" dirty="0"/>
              <a:t>: 10 iterations, training (72*419), test (24*419)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468" y="3135721"/>
            <a:ext cx="5265279" cy="2954183"/>
          </a:xfrm>
          <a:prstGeom prst="rect">
            <a:avLst/>
          </a:prstGeom>
        </p:spPr>
      </p:pic>
    </p:spTree>
    <p:extLst>
      <p:ext uri="{BB962C8B-B14F-4D97-AF65-F5344CB8AC3E}">
        <p14:creationId xmlns:p14="http://schemas.microsoft.com/office/powerpoint/2010/main" val="1685773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br>
              <a:rPr lang="en-US" dirty="0"/>
            </a:br>
            <a:endParaRPr lang="en-US" dirty="0"/>
          </a:p>
        </p:txBody>
      </p:sp>
      <p:sp>
        <p:nvSpPr>
          <p:cNvPr id="3" name="Content Placeholder 2"/>
          <p:cNvSpPr>
            <a:spLocks noGrp="1"/>
          </p:cNvSpPr>
          <p:nvPr>
            <p:ph idx="1"/>
          </p:nvPr>
        </p:nvSpPr>
        <p:spPr/>
        <p:txBody>
          <a:bodyPr/>
          <a:lstStyle/>
          <a:p>
            <a:pPr lvl="0"/>
            <a:r>
              <a:rPr lang="en-US" i="1" dirty="0"/>
              <a:t>Application:</a:t>
            </a:r>
            <a:r>
              <a:rPr lang="en-US" dirty="0"/>
              <a:t> Binary Classification (one again one for multi-categories)</a:t>
            </a:r>
          </a:p>
          <a:p>
            <a:pPr lvl="0"/>
            <a:r>
              <a:rPr lang="en-US" i="1" dirty="0"/>
              <a:t>Statistical Definition:</a:t>
            </a:r>
            <a:r>
              <a:rPr lang="en-US" b="1" i="1" dirty="0"/>
              <a:t> </a:t>
            </a:r>
            <a:r>
              <a:rPr lang="en-US" dirty="0"/>
              <a:t>Support Vector Machine works to determine the classifier function that best separate different categories by “drawing” a hyperplane that cut through the different classes, the hyperplane that maximizes the margin will be determined as the best classifier, and the number of data points that are in contact with the margin will be the support vector, thus the lower the number, the better the classifier. (</a:t>
            </a:r>
            <a:r>
              <a:rPr lang="de-DE" dirty="0" err="1"/>
              <a:t>Maneerat</a:t>
            </a:r>
            <a:r>
              <a:rPr lang="de-DE" dirty="0"/>
              <a:t> 2016</a:t>
            </a:r>
            <a:r>
              <a:rPr lang="en-US" dirty="0"/>
              <a:t>)</a:t>
            </a:r>
          </a:p>
        </p:txBody>
      </p:sp>
    </p:spTree>
    <p:extLst>
      <p:ext uri="{BB962C8B-B14F-4D97-AF65-F5344CB8AC3E}">
        <p14:creationId xmlns:p14="http://schemas.microsoft.com/office/powerpoint/2010/main" val="183681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br>
              <a:rPr lang="en-US" dirty="0"/>
            </a:br>
            <a:endParaRPr lang="en-US" dirty="0"/>
          </a:p>
        </p:txBody>
      </p:sp>
      <p:pic>
        <p:nvPicPr>
          <p:cNvPr id="4" name="Content Placeholder 3" descr="Screen%20Shot%202018-07-28%20at%203.36.31%20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6360" y="2549525"/>
            <a:ext cx="4829946" cy="3651250"/>
          </a:xfrm>
          <a:prstGeom prst="rect">
            <a:avLst/>
          </a:prstGeom>
          <a:noFill/>
          <a:ln>
            <a:noFill/>
          </a:ln>
        </p:spPr>
      </p:pic>
      <p:sp>
        <p:nvSpPr>
          <p:cNvPr id="5" name="Text Box 17"/>
          <p:cNvSpPr txBox="1"/>
          <p:nvPr/>
        </p:nvSpPr>
        <p:spPr>
          <a:xfrm>
            <a:off x="7578247" y="2549525"/>
            <a:ext cx="3727798" cy="365125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600"/>
              </a:spcAft>
            </a:pPr>
            <a:r>
              <a:rPr lang="en-US" sz="2000" dirty="0">
                <a:solidFill>
                  <a:srgbClr val="595959"/>
                </a:solidFill>
                <a:effectLst/>
                <a:ea typeface="宋体" charset="-122"/>
                <a:cs typeface="Times New Roman" charset="0"/>
              </a:rPr>
              <a:t>Thus, the algorithm for support vector machine could be viewed as an optimization problem, maximizing the soft margin depicted on the left.</a:t>
            </a:r>
          </a:p>
          <a:p>
            <a:pPr marL="0" marR="0">
              <a:lnSpc>
                <a:spcPct val="107000"/>
              </a:lnSpc>
              <a:spcBef>
                <a:spcPts val="0"/>
              </a:spcBef>
              <a:spcAft>
                <a:spcPts val="600"/>
              </a:spcAft>
            </a:pPr>
            <a:endParaRPr lang="en-US" sz="2000" dirty="0">
              <a:solidFill>
                <a:srgbClr val="595959"/>
              </a:solidFill>
              <a:ea typeface="宋体" charset="-122"/>
              <a:cs typeface="Times New Roman" charset="0"/>
            </a:endParaRPr>
          </a:p>
          <a:p>
            <a:pPr marL="0" marR="0">
              <a:lnSpc>
                <a:spcPct val="107000"/>
              </a:lnSpc>
              <a:spcBef>
                <a:spcPts val="0"/>
              </a:spcBef>
              <a:spcAft>
                <a:spcPts val="600"/>
              </a:spcAft>
            </a:pPr>
            <a:r>
              <a:rPr lang="en-US" sz="2000" dirty="0">
                <a:solidFill>
                  <a:srgbClr val="595959"/>
                </a:solidFill>
                <a:effectLst/>
                <a:ea typeface="宋体" charset="-122"/>
                <a:cs typeface="Times New Roman" charset="0"/>
              </a:rPr>
              <a:t>The farther a data point is from the margin, the more confident we are in classifying that</a:t>
            </a:r>
          </a:p>
        </p:txBody>
      </p:sp>
    </p:spTree>
    <p:extLst>
      <p:ext uri="{BB962C8B-B14F-4D97-AF65-F5344CB8AC3E}">
        <p14:creationId xmlns:p14="http://schemas.microsoft.com/office/powerpoint/2010/main" val="1196347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075" y="2991755"/>
            <a:ext cx="4308287" cy="36512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287" y="2344055"/>
            <a:ext cx="2628900" cy="647700"/>
          </a:xfrm>
          <a:prstGeom prst="rect">
            <a:avLst/>
          </a:prstGeom>
        </p:spPr>
      </p:pic>
      <p:sp>
        <p:nvSpPr>
          <p:cNvPr id="6" name="TextBox 5"/>
          <p:cNvSpPr txBox="1"/>
          <p:nvPr/>
        </p:nvSpPr>
        <p:spPr>
          <a:xfrm>
            <a:off x="7318985" y="2515168"/>
            <a:ext cx="4385286" cy="400110"/>
          </a:xfrm>
          <a:prstGeom prst="rect">
            <a:avLst/>
          </a:prstGeom>
          <a:noFill/>
        </p:spPr>
        <p:txBody>
          <a:bodyPr wrap="square" rtlCol="0">
            <a:spAutoFit/>
          </a:bodyPr>
          <a:lstStyle/>
          <a:p>
            <a:r>
              <a:rPr lang="en-US" sz="2000" dirty="0"/>
              <a:t>Separating Hyperplane Equation</a:t>
            </a:r>
          </a:p>
        </p:txBody>
      </p:sp>
      <p:sp>
        <p:nvSpPr>
          <p:cNvPr id="7" name="TextBox 6"/>
          <p:cNvSpPr txBox="1"/>
          <p:nvPr/>
        </p:nvSpPr>
        <p:spPr>
          <a:xfrm>
            <a:off x="5823173" y="3132156"/>
            <a:ext cx="4287073" cy="677108"/>
          </a:xfrm>
          <a:prstGeom prst="rect">
            <a:avLst/>
          </a:prstGeom>
          <a:noFill/>
        </p:spPr>
        <p:txBody>
          <a:bodyPr wrap="square" rtlCol="0">
            <a:spAutoFit/>
          </a:bodyPr>
          <a:lstStyle/>
          <a:p>
            <a:r>
              <a:rPr lang="en-US" sz="2000" dirty="0"/>
              <a:t>A: input x(</a:t>
            </a:r>
            <a:r>
              <a:rPr lang="en-US" sz="2000" dirty="0" err="1"/>
              <a:t>i</a:t>
            </a:r>
            <a:r>
              <a:rPr lang="en-US" sz="2000" dirty="0"/>
              <a:t>) of some training example</a:t>
            </a:r>
            <a:r>
              <a:rPr lang="en-US" dirty="0"/>
              <a:t> </a:t>
            </a:r>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592" y="3606795"/>
            <a:ext cx="3010698" cy="83869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077207" y="4605892"/>
                <a:ext cx="1779004" cy="412934"/>
              </a:xfrm>
              <a:prstGeom prst="rect">
                <a:avLst/>
              </a:prstGeom>
              <a:noFill/>
            </p:spPr>
            <p:txBody>
              <a:bodyPr wrap="square" rtlCol="0">
                <a:spAutoFit/>
              </a:bodyPr>
              <a:lstStyle/>
              <a:p>
                <a:r>
                  <a:rPr lang="en-US" sz="2000" dirty="0"/>
                  <a:t>Solve for </a:t>
                </a:r>
                <a14:m>
                  <m:oMath xmlns:m="http://schemas.openxmlformats.org/officeDocument/2006/math">
                    <m:sSup>
                      <m:sSupPr>
                        <m:ctrlPr>
                          <a:rPr lang="en-US" sz="2000" i="1" smtClean="0">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𝛾</m:t>
                        </m:r>
                        <m:r>
                          <m:rPr>
                            <m:nor/>
                          </m:rPr>
                          <a:rPr lang="en-US" sz="2000" dirty="0"/>
                          <m:t> </m:t>
                        </m:r>
                      </m:e>
                      <m:sup>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𝑖</m:t>
                        </m:r>
                        <m:r>
                          <a:rPr lang="en-US" sz="2000" b="0" i="1" smtClean="0">
                            <a:latin typeface="Cambria Math" charset="0"/>
                            <a:ea typeface="Cambria Math" charset="0"/>
                            <a:cs typeface="Cambria Math" charset="0"/>
                          </a:rPr>
                          <m:t>)</m:t>
                        </m:r>
                      </m:sup>
                    </m:sSup>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077207" y="4605892"/>
                <a:ext cx="1779004" cy="412934"/>
              </a:xfrm>
              <a:prstGeom prst="rect">
                <a:avLst/>
              </a:prstGeom>
              <a:blipFill rotWithShape="0">
                <a:blip r:embed="rId5"/>
                <a:stretch>
                  <a:fillRect l="-3767" t="-5970" b="-26866"/>
                </a:stretch>
              </a:blipFill>
            </p:spPr>
            <p:txBody>
              <a:bodyPr/>
              <a:lstStyle/>
              <a:p>
                <a:r>
                  <a:rPr lang="en-US">
                    <a:noFill/>
                  </a:rPr>
                  <a:t> </a:t>
                </a:r>
              </a:p>
            </p:txBody>
          </p:sp>
        </mc:Fallback>
      </mc:AlternateContent>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5554" y="5179229"/>
            <a:ext cx="1886773" cy="722098"/>
          </a:xfrm>
          <a:prstGeom prst="rect">
            <a:avLst/>
          </a:prstGeom>
        </p:spPr>
      </p:pic>
    </p:spTree>
    <p:extLst>
      <p:ext uri="{BB962C8B-B14F-4D97-AF65-F5344CB8AC3E}">
        <p14:creationId xmlns:p14="http://schemas.microsoft.com/office/powerpoint/2010/main" val="7975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br>
              <a:rPr lang="en-US" dirty="0"/>
            </a:br>
            <a:endParaRPr lang="en-US" dirty="0"/>
          </a:p>
        </p:txBody>
      </p:sp>
      <p:sp>
        <p:nvSpPr>
          <p:cNvPr id="3" name="Content Placeholder 2"/>
          <p:cNvSpPr>
            <a:spLocks noGrp="1"/>
          </p:cNvSpPr>
          <p:nvPr>
            <p:ph idx="1"/>
          </p:nvPr>
        </p:nvSpPr>
        <p:spPr>
          <a:xfrm>
            <a:off x="2933699" y="2129061"/>
            <a:ext cx="8770571" cy="3651504"/>
          </a:xfrm>
        </p:spPr>
        <p:txBody>
          <a:bodyPr/>
          <a:lstStyle/>
          <a:p>
            <a:pPr lvl="0"/>
            <a:r>
              <a:rPr lang="en-US" b="1" i="1" dirty="0"/>
              <a:t>Tuning Parameters: </a:t>
            </a:r>
            <a:endParaRPr lang="en-US" b="1" dirty="0"/>
          </a:p>
          <a:p>
            <a:pPr lvl="0"/>
            <a:r>
              <a:rPr lang="en-US" u="sng" dirty="0"/>
              <a:t>Gamma: </a:t>
            </a:r>
            <a:r>
              <a:rPr lang="en-US" dirty="0"/>
              <a:t>Parameter responsible for mapping kernel</a:t>
            </a:r>
          </a:p>
          <a:p>
            <a:r>
              <a:rPr lang="en-US" u="sng" dirty="0"/>
              <a:t>C: </a:t>
            </a:r>
            <a:r>
              <a:rPr lang="en-US" dirty="0"/>
              <a:t>Tradeoff between training error and testing error. Larger Cost will lead to smaller margin, vice versa. The higher is </a:t>
            </a:r>
            <a:r>
              <a:rPr lang="en-US" i="1" dirty="0"/>
              <a:t>C</a:t>
            </a:r>
            <a:r>
              <a:rPr lang="en-US" dirty="0"/>
              <a:t>, the higher is the weight given to in-sample </a:t>
            </a:r>
            <a:r>
              <a:rPr lang="en-US" dirty="0" err="1"/>
              <a:t>misclassifi</a:t>
            </a:r>
            <a:r>
              <a:rPr lang="en-US" dirty="0"/>
              <a:t>- cations </a:t>
            </a:r>
          </a:p>
          <a:p>
            <a:pPr lvl="0"/>
            <a:r>
              <a:rPr lang="en-US" u="sng" dirty="0"/>
              <a:t>Kernel: </a:t>
            </a:r>
            <a:r>
              <a:rPr lang="en-US" dirty="0"/>
              <a:t>where the kernel function transforms the data into the higher dimensional feature space so that a linear separation is possible. (Blog 2017)</a:t>
            </a:r>
          </a:p>
          <a:p>
            <a:endParaRPr lang="en-US" dirty="0"/>
          </a:p>
        </p:txBody>
      </p:sp>
      <p:pic>
        <p:nvPicPr>
          <p:cNvPr id="4" name="Picture 3" descr="Screen%20Shot%202018-07-28%20at%203.41.59%20PM.png"/>
          <p:cNvPicPr/>
          <p:nvPr/>
        </p:nvPicPr>
        <p:blipFill>
          <a:blip r:embed="rId2">
            <a:extLst>
              <a:ext uri="{28A0092B-C50C-407E-A947-70E740481C1C}">
                <a14:useLocalDpi xmlns:a14="http://schemas.microsoft.com/office/drawing/2010/main" val="0"/>
              </a:ext>
            </a:extLst>
          </a:blip>
          <a:srcRect/>
          <a:stretch>
            <a:fillRect/>
          </a:stretch>
        </p:blipFill>
        <p:spPr bwMode="auto">
          <a:xfrm>
            <a:off x="522313" y="4872625"/>
            <a:ext cx="5057906" cy="1985375"/>
          </a:xfrm>
          <a:prstGeom prst="rect">
            <a:avLst/>
          </a:prstGeom>
          <a:noFill/>
          <a:ln>
            <a:noFill/>
          </a:ln>
        </p:spPr>
      </p:pic>
    </p:spTree>
    <p:extLst>
      <p:ext uri="{BB962C8B-B14F-4D97-AF65-F5344CB8AC3E}">
        <p14:creationId xmlns:p14="http://schemas.microsoft.com/office/powerpoint/2010/main" val="128692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br>
              <a:rPr lang="en-US" dirty="0"/>
            </a:br>
            <a:endParaRPr lang="en-US" dirty="0"/>
          </a:p>
        </p:txBody>
      </p:sp>
      <p:sp>
        <p:nvSpPr>
          <p:cNvPr id="3" name="Content Placeholder 2"/>
          <p:cNvSpPr>
            <a:spLocks noGrp="1"/>
          </p:cNvSpPr>
          <p:nvPr>
            <p:ph idx="1"/>
          </p:nvPr>
        </p:nvSpPr>
        <p:spPr/>
        <p:txBody>
          <a:bodyPr/>
          <a:lstStyle/>
          <a:p>
            <a:pPr lvl="0"/>
            <a:r>
              <a:rPr lang="en-US" i="1" dirty="0"/>
              <a:t>Basic Set Up</a:t>
            </a:r>
            <a:r>
              <a:rPr lang="en-US" dirty="0"/>
              <a:t>: 10 iterations, training (72*419), test (24*419)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25" y="3135721"/>
            <a:ext cx="5265279" cy="2954183"/>
          </a:xfrm>
          <a:prstGeom prst="rect">
            <a:avLst/>
          </a:prstGeom>
        </p:spPr>
      </p:pic>
      <p:pic>
        <p:nvPicPr>
          <p:cNvPr id="6" name="Picture 5">
            <a:extLst>
              <a:ext uri="{FF2B5EF4-FFF2-40B4-BE49-F238E27FC236}">
                <a16:creationId xmlns:a16="http://schemas.microsoft.com/office/drawing/2014/main" id="{997595A2-1F70-9649-B0F3-AC0C364056FE}"/>
              </a:ext>
            </a:extLst>
          </p:cNvPr>
          <p:cNvPicPr>
            <a:picLocks noChangeAspect="1"/>
          </p:cNvPicPr>
          <p:nvPr/>
        </p:nvPicPr>
        <p:blipFill>
          <a:blip r:embed="rId3"/>
          <a:stretch>
            <a:fillRect/>
          </a:stretch>
        </p:blipFill>
        <p:spPr>
          <a:xfrm>
            <a:off x="6184549" y="2849471"/>
            <a:ext cx="5519722" cy="3783241"/>
          </a:xfrm>
          <a:prstGeom prst="rect">
            <a:avLst/>
          </a:prstGeom>
        </p:spPr>
      </p:pic>
    </p:spTree>
    <p:extLst>
      <p:ext uri="{BB962C8B-B14F-4D97-AF65-F5344CB8AC3E}">
        <p14:creationId xmlns:p14="http://schemas.microsoft.com/office/powerpoint/2010/main" val="264889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lvl="0"/>
            <a:r>
              <a:rPr lang="en-US" i="1" dirty="0"/>
              <a:t>Application</a:t>
            </a:r>
            <a:r>
              <a:rPr lang="en-US" dirty="0"/>
              <a:t>: Regression and Classification</a:t>
            </a:r>
          </a:p>
          <a:p>
            <a:pPr lvl="0"/>
            <a:r>
              <a:rPr lang="en-US" i="1" dirty="0"/>
              <a:t>Statistical Definition</a:t>
            </a:r>
            <a:r>
              <a:rPr lang="en-US" dirty="0"/>
              <a:t>: Bagging stands for </a:t>
            </a:r>
            <a:r>
              <a:rPr lang="en-US" b="1" dirty="0"/>
              <a:t>B</a:t>
            </a:r>
            <a:r>
              <a:rPr lang="en-US" dirty="0"/>
              <a:t>ootstrap </a:t>
            </a:r>
            <a:r>
              <a:rPr lang="en-US" b="1" dirty="0" err="1"/>
              <a:t>AGG</a:t>
            </a:r>
            <a:r>
              <a:rPr lang="en-US" dirty="0" err="1"/>
              <a:t>regat</a:t>
            </a:r>
            <a:r>
              <a:rPr lang="en-US" b="1" dirty="0" err="1"/>
              <a:t>ING</a:t>
            </a:r>
            <a:r>
              <a:rPr lang="en-US" dirty="0"/>
              <a:t>, meaning that we will </a:t>
            </a:r>
            <a:r>
              <a:rPr lang="en-US" u="sng" dirty="0"/>
              <a:t>randomly select subsample from training set with </a:t>
            </a:r>
            <a:r>
              <a:rPr lang="en-US" dirty="0"/>
              <a:t>replacement to learn from the dataset, and will determine the final predicted value by method of voting (if classification), by averaging (if regression)</a:t>
            </a:r>
          </a:p>
        </p:txBody>
      </p:sp>
      <p:sp>
        <p:nvSpPr>
          <p:cNvPr id="4" name="Cloud 3"/>
          <p:cNvSpPr/>
          <p:nvPr/>
        </p:nvSpPr>
        <p:spPr>
          <a:xfrm>
            <a:off x="550057" y="4978215"/>
            <a:ext cx="1873078" cy="13098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6" name="Oval 5"/>
          <p:cNvSpPr/>
          <p:nvPr/>
        </p:nvSpPr>
        <p:spPr>
          <a:xfrm>
            <a:off x="2933700" y="4867005"/>
            <a:ext cx="1643448" cy="1532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 Randomly selected subsets </a:t>
            </a:r>
          </a:p>
        </p:txBody>
      </p:sp>
      <p:sp>
        <p:nvSpPr>
          <p:cNvPr id="7" name="Rounded Rectangle 6"/>
          <p:cNvSpPr/>
          <p:nvPr/>
        </p:nvSpPr>
        <p:spPr>
          <a:xfrm>
            <a:off x="5016843" y="4782065"/>
            <a:ext cx="2409568" cy="284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1</a:t>
            </a:r>
          </a:p>
        </p:txBody>
      </p:sp>
      <p:sp>
        <p:nvSpPr>
          <p:cNvPr id="8" name="Rounded Rectangle 7"/>
          <p:cNvSpPr/>
          <p:nvPr/>
        </p:nvSpPr>
        <p:spPr>
          <a:xfrm>
            <a:off x="5016843" y="5220236"/>
            <a:ext cx="2409568" cy="284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2</a:t>
            </a:r>
          </a:p>
        </p:txBody>
      </p:sp>
      <p:sp>
        <p:nvSpPr>
          <p:cNvPr id="9" name="Rounded Rectangle 8"/>
          <p:cNvSpPr/>
          <p:nvPr/>
        </p:nvSpPr>
        <p:spPr>
          <a:xfrm>
            <a:off x="5016843" y="5638141"/>
            <a:ext cx="2409568" cy="284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3</a:t>
            </a:r>
          </a:p>
        </p:txBody>
      </p:sp>
      <p:sp>
        <p:nvSpPr>
          <p:cNvPr id="10" name="Rounded Rectangle 9"/>
          <p:cNvSpPr/>
          <p:nvPr/>
        </p:nvSpPr>
        <p:spPr>
          <a:xfrm>
            <a:off x="5016843" y="6464064"/>
            <a:ext cx="2409568" cy="284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N</a:t>
            </a:r>
          </a:p>
        </p:txBody>
      </p:sp>
      <p:sp>
        <p:nvSpPr>
          <p:cNvPr id="12" name="Triangle 11"/>
          <p:cNvSpPr/>
          <p:nvPr/>
        </p:nvSpPr>
        <p:spPr>
          <a:xfrm>
            <a:off x="7950543" y="5066517"/>
            <a:ext cx="1625161" cy="1143247"/>
          </a:xfrm>
          <a:prstGeom prst="triangle">
            <a:avLst>
              <a:gd name="adj" fmla="val 508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Voting</a:t>
            </a:r>
          </a:p>
        </p:txBody>
      </p:sp>
      <p:sp>
        <p:nvSpPr>
          <p:cNvPr id="14" name="Diamond 13"/>
          <p:cNvSpPr/>
          <p:nvPr/>
        </p:nvSpPr>
        <p:spPr>
          <a:xfrm>
            <a:off x="9810054" y="5066392"/>
            <a:ext cx="1979503" cy="11434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a:t>
            </a:r>
          </a:p>
        </p:txBody>
      </p:sp>
      <p:cxnSp>
        <p:nvCxnSpPr>
          <p:cNvPr id="16" name="Straight Arrow Connector 15"/>
          <p:cNvCxnSpPr/>
          <p:nvPr/>
        </p:nvCxnSpPr>
        <p:spPr>
          <a:xfrm>
            <a:off x="2423135" y="5920369"/>
            <a:ext cx="51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440557" y="4924167"/>
            <a:ext cx="576286" cy="313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40259" y="5362338"/>
            <a:ext cx="51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 idx="1"/>
          </p:cNvCxnSpPr>
          <p:nvPr/>
        </p:nvCxnSpPr>
        <p:spPr>
          <a:xfrm>
            <a:off x="4577329" y="5534756"/>
            <a:ext cx="439514" cy="24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1"/>
          </p:cNvCxnSpPr>
          <p:nvPr/>
        </p:nvCxnSpPr>
        <p:spPr>
          <a:xfrm>
            <a:off x="4321865" y="6209764"/>
            <a:ext cx="694978" cy="396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97527" y="5638724"/>
            <a:ext cx="51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299489" y="5472972"/>
            <a:ext cx="51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3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par>
                                <p:cTn id="23" presetID="5" presetClass="entr" presetSubtype="1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checkerboard(across)">
                                      <p:cBhvr>
                                        <p:cTn id="25" dur="500"/>
                                        <p:tgtEl>
                                          <p:spTgt spid="19"/>
                                        </p:tgtEl>
                                      </p:cBhvr>
                                    </p:animEffect>
                                  </p:childTnLst>
                                </p:cTn>
                              </p:par>
                              <p:par>
                                <p:cTn id="26" presetID="5"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heckerboard(across)">
                                      <p:cBhvr>
                                        <p:cTn id="28" dur="500"/>
                                        <p:tgtEl>
                                          <p:spTgt spid="20"/>
                                        </p:tgtEl>
                                      </p:cBhvr>
                                    </p:animEffect>
                                  </p:childTnLst>
                                </p:cTn>
                              </p:par>
                              <p:par>
                                <p:cTn id="29" presetID="5" presetClass="entr" presetSubtype="1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checkerboard(across)">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checkerboard(across)">
                                      <p:cBhvr>
                                        <p:cTn id="39" dur="500"/>
                                        <p:tgtEl>
                                          <p:spTgt spid="8"/>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heckerboard(across)">
                                      <p:cBhvr>
                                        <p:cTn id="42" dur="500"/>
                                        <p:tgtEl>
                                          <p:spTgt spid="9"/>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heckerboard(across)">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checkerboard(across)">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checkerboard(across)">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heckerboard(across)">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checkerboard(across)">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p>
        </p:txBody>
      </p:sp>
      <p:sp>
        <p:nvSpPr>
          <p:cNvPr id="4" name="Content Placeholder 2"/>
          <p:cNvSpPr>
            <a:spLocks noGrp="1"/>
          </p:cNvSpPr>
          <p:nvPr>
            <p:ph idx="1"/>
          </p:nvPr>
        </p:nvSpPr>
        <p:spPr/>
        <p:txBody>
          <a:bodyPr>
            <a:normAutofit/>
          </a:bodyPr>
          <a:lstStyle/>
          <a:p>
            <a:pPr marL="0" indent="0">
              <a:buNone/>
            </a:pPr>
            <a:r>
              <a:rPr lang="en-US" dirty="0"/>
              <a:t>Advantages</a:t>
            </a:r>
          </a:p>
          <a:p>
            <a:r>
              <a:rPr lang="en-US" dirty="0"/>
              <a:t>Given kernel, it doesn’t have to be linear anymore </a:t>
            </a:r>
          </a:p>
          <a:p>
            <a:r>
              <a:rPr lang="en-US" dirty="0"/>
              <a:t>No assumptions about kernel transformation is needed</a:t>
            </a:r>
          </a:p>
          <a:p>
            <a:r>
              <a:rPr lang="en-US" dirty="0"/>
              <a:t>Controlling “C”, good out of training accuracy  (</a:t>
            </a:r>
            <a:r>
              <a:rPr lang="en-US" dirty="0" err="1"/>
              <a:t>Auria</a:t>
            </a:r>
            <a:r>
              <a:rPr lang="en-US" dirty="0"/>
              <a:t> 2008)</a:t>
            </a:r>
          </a:p>
          <a:p>
            <a:r>
              <a:rPr lang="en-US" dirty="0"/>
              <a:t>Unique solution</a:t>
            </a:r>
          </a:p>
          <a:p>
            <a:pPr marL="0" indent="0">
              <a:buNone/>
            </a:pPr>
            <a:r>
              <a:rPr lang="en-US" dirty="0"/>
              <a:t>Disadvantages</a:t>
            </a:r>
          </a:p>
          <a:p>
            <a:r>
              <a:rPr lang="en-US" dirty="0"/>
              <a:t>Complicated interpretation except visualization</a:t>
            </a:r>
          </a:p>
          <a:p>
            <a:endParaRPr lang="en-US" dirty="0"/>
          </a:p>
        </p:txBody>
      </p:sp>
    </p:spTree>
    <p:extLst>
      <p:ext uri="{BB962C8B-B14F-4D97-AF65-F5344CB8AC3E}">
        <p14:creationId xmlns:p14="http://schemas.microsoft.com/office/powerpoint/2010/main" val="1045044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Results Comparison</a:t>
            </a:r>
            <a:br>
              <a:rPr lang="en-US" dirty="0"/>
            </a:br>
            <a:r>
              <a:rPr lang="en-US" dirty="0"/>
              <a:t> 				    </a:t>
            </a:r>
            <a:r>
              <a:rPr lang="en-US" sz="2200" dirty="0"/>
              <a:t>No dimension reduction involved</a:t>
            </a:r>
          </a:p>
        </p:txBody>
      </p:sp>
      <p:graphicFrame>
        <p:nvGraphicFramePr>
          <p:cNvPr id="4" name="표 6"/>
          <p:cNvGraphicFramePr>
            <a:graphicFrameLocks noGrp="1"/>
          </p:cNvGraphicFramePr>
          <p:nvPr>
            <p:ph idx="1"/>
            <p:extLst>
              <p:ext uri="{D42A27DB-BD31-4B8C-83A1-F6EECF244321}">
                <p14:modId xmlns:p14="http://schemas.microsoft.com/office/powerpoint/2010/main" val="1138715707"/>
              </p:ext>
            </p:extLst>
          </p:nvPr>
        </p:nvGraphicFramePr>
        <p:xfrm>
          <a:off x="3183038" y="2280230"/>
          <a:ext cx="7983524" cy="4485549"/>
        </p:xfrm>
        <a:graphic>
          <a:graphicData uri="http://schemas.openxmlformats.org/drawingml/2006/table">
            <a:tbl>
              <a:tblPr>
                <a:tableStyleId>{5940675A-B579-460E-94D1-54222C63F5DA}</a:tableStyleId>
              </a:tblPr>
              <a:tblGrid>
                <a:gridCol w="1808968">
                  <a:extLst>
                    <a:ext uri="{9D8B030D-6E8A-4147-A177-3AD203B41FA5}">
                      <a16:colId xmlns:a16="http://schemas.microsoft.com/office/drawing/2014/main" val="20000"/>
                    </a:ext>
                  </a:extLst>
                </a:gridCol>
                <a:gridCol w="1342137">
                  <a:extLst>
                    <a:ext uri="{9D8B030D-6E8A-4147-A177-3AD203B41FA5}">
                      <a16:colId xmlns:a16="http://schemas.microsoft.com/office/drawing/2014/main" val="20001"/>
                    </a:ext>
                  </a:extLst>
                </a:gridCol>
                <a:gridCol w="1345783">
                  <a:extLst>
                    <a:ext uri="{9D8B030D-6E8A-4147-A177-3AD203B41FA5}">
                      <a16:colId xmlns:a16="http://schemas.microsoft.com/office/drawing/2014/main" val="20002"/>
                    </a:ext>
                  </a:extLst>
                </a:gridCol>
                <a:gridCol w="1123310">
                  <a:extLst>
                    <a:ext uri="{9D8B030D-6E8A-4147-A177-3AD203B41FA5}">
                      <a16:colId xmlns:a16="http://schemas.microsoft.com/office/drawing/2014/main" val="20003"/>
                    </a:ext>
                  </a:extLst>
                </a:gridCol>
                <a:gridCol w="1181663">
                  <a:extLst>
                    <a:ext uri="{9D8B030D-6E8A-4147-A177-3AD203B41FA5}">
                      <a16:colId xmlns:a16="http://schemas.microsoft.com/office/drawing/2014/main" val="20004"/>
                    </a:ext>
                  </a:extLst>
                </a:gridCol>
                <a:gridCol w="1181663">
                  <a:extLst>
                    <a:ext uri="{9D8B030D-6E8A-4147-A177-3AD203B41FA5}">
                      <a16:colId xmlns:a16="http://schemas.microsoft.com/office/drawing/2014/main" val="20005"/>
                    </a:ext>
                  </a:extLst>
                </a:gridCol>
              </a:tblGrid>
              <a:tr h="480922">
                <a:tc>
                  <a:txBody>
                    <a:bodyPr/>
                    <a:lstStyle/>
                    <a:p>
                      <a:pPr algn="ctr" fontAlgn="t"/>
                      <a:endParaRPr lang="ko-KR" altLang="en-US" sz="18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Sensitivity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Specificity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FDR</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Accuracy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F1_Score</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extLst>
                  <a:ext uri="{0D108BD9-81ED-4DB2-BD59-A6C34878D82A}">
                    <a16:rowId xmlns:a16="http://schemas.microsoft.com/office/drawing/2014/main" val="10000"/>
                  </a:ext>
                </a:extLst>
              </a:tr>
              <a:tr h="333285">
                <a:tc rowSpan="2">
                  <a:txBody>
                    <a:bodyPr/>
                    <a:lstStyle/>
                    <a:p>
                      <a:pPr algn="ctr" rtl="0" fontAlgn="ctr"/>
                      <a:r>
                        <a:rPr lang="en-US" sz="1400" u="none" strike="noStrike" dirty="0" err="1">
                          <a:effectLst/>
                          <a:latin typeface="나눔바른고딕" panose="020B0603020101020101" pitchFamily="50" charset="-127"/>
                          <a:ea typeface="나눔바른고딕" panose="020B0603020101020101" pitchFamily="50" charset="-127"/>
                        </a:rPr>
                        <a:t>Logistic+bagging</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0.8</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0.95</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0.1427</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0.9125</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solidFill>
                            <a:srgbClr val="FF0000"/>
                          </a:solidFill>
                          <a:effectLst/>
                          <a:latin typeface="나눔바른고딕" panose="020B0603020101020101" pitchFamily="50" charset="-127"/>
                          <a:ea typeface="나눔바른고딕" panose="020B0603020101020101" pitchFamily="50" charset="-127"/>
                        </a:rPr>
                        <a:t>0.4076</a:t>
                      </a:r>
                      <a:endParaRPr lang="en-US" altLang="ko-KR" sz="1100" b="0" i="0" u="none" strike="noStrike" dirty="0">
                        <a:solidFill>
                          <a:srgbClr val="FF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47780">
                <a:tc vMerge="1">
                  <a:txBody>
                    <a:bodyPr/>
                    <a:lstStyle/>
                    <a:p>
                      <a:pPr latinLnBrk="1"/>
                      <a:endParaRPr lang="ko-KR" altLang="en-US"/>
                    </a:p>
                  </a:txBody>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(0.0544)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(0.0154)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(0.0373)</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(0.0169)</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(0.0184)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318798">
                <a:tc rowSpan="2">
                  <a:txBody>
                    <a:bodyPr/>
                    <a:lstStyle/>
                    <a:p>
                      <a:pPr algn="ctr" rtl="0" fontAlgn="ctr"/>
                      <a:r>
                        <a:rPr lang="en-US" sz="1400" u="none" strike="noStrike" dirty="0" err="1">
                          <a:effectLst/>
                          <a:latin typeface="나눔바른고딕" panose="020B0603020101020101" pitchFamily="50" charset="-127"/>
                          <a:ea typeface="나눔바른고딕" panose="020B0603020101020101" pitchFamily="50" charset="-127"/>
                        </a:rPr>
                        <a:t>Logistic+boosting</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0.7667</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0.9389</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0.1586</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0.8958</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0.3826</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47780">
                <a:tc vMerge="1">
                  <a:txBody>
                    <a:bodyPr/>
                    <a:lstStyle/>
                    <a:p>
                      <a:pPr latinLnBrk="1"/>
                      <a:endParaRPr lang="ko-KR" altLang="en-US"/>
                    </a:p>
                  </a:txBody>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(0.0793)</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(0.0193)</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a:effectLst/>
                          <a:latin typeface="나눔바른고딕" panose="020B0603020101020101" pitchFamily="50" charset="-127"/>
                          <a:ea typeface="나눔바른고딕" panose="020B0603020101020101" pitchFamily="50" charset="-127"/>
                        </a:rPr>
                        <a:t>(0.0477)</a:t>
                      </a:r>
                      <a:endParaRPr lang="en-US" altLang="ko-KR" sz="12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a:effectLst/>
                          <a:latin typeface="나눔바른고딕" panose="020B0603020101020101" pitchFamily="50" charset="-127"/>
                          <a:ea typeface="나눔바른고딕" panose="020B0603020101020101" pitchFamily="50" charset="-127"/>
                        </a:rPr>
                        <a:t>(0.0208)</a:t>
                      </a:r>
                      <a:endParaRPr lang="en-US" altLang="ko-KR" sz="12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(0.0314)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4"/>
                  </a:ext>
                </a:extLst>
              </a:tr>
              <a:tr h="318798">
                <a:tc rowSpan="2">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Random forest</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0.5833</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0.8667</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0.3847</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0.7958</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0.2876</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47780">
                <a:tc vMerge="1">
                  <a:txBody>
                    <a:bodyPr/>
                    <a:lstStyle/>
                    <a:p>
                      <a:pPr latinLnBrk="1"/>
                      <a:endParaRPr lang="ko-KR" altLang="en-US"/>
                    </a:p>
                  </a:txBody>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(0.0869)</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(0.0301)</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(0.0885)</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a:effectLst/>
                          <a:latin typeface="나눔바른고딕" panose="020B0603020101020101" pitchFamily="50" charset="-127"/>
                          <a:ea typeface="나눔바른고딕" panose="020B0603020101020101" pitchFamily="50" charset="-127"/>
                        </a:rPr>
                        <a:t>(0.0343)</a:t>
                      </a:r>
                      <a:endParaRPr lang="en-US" altLang="ko-KR" sz="12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(0.0384)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6"/>
                  </a:ext>
                </a:extLst>
              </a:tr>
              <a:tr h="318798">
                <a:tc rowSpan="2">
                  <a:txBody>
                    <a:bodyPr/>
                    <a:lstStyle/>
                    <a:p>
                      <a:pPr algn="ctr" rtl="0" fontAlgn="ctr"/>
                      <a:r>
                        <a:rPr lang="en-US" sz="1400" u="none" strike="noStrike" dirty="0" err="1">
                          <a:effectLst/>
                          <a:latin typeface="나눔바른고딕" panose="020B0603020101020101" pitchFamily="50" charset="-127"/>
                          <a:ea typeface="나눔바른고딕" panose="020B0603020101020101" pitchFamily="50" charset="-127"/>
                        </a:rPr>
                        <a:t>XGBoost</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0.6333</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a:effectLst/>
                          <a:latin typeface="나눔바른고딕" panose="020B0603020101020101" pitchFamily="50" charset="-127"/>
                          <a:ea typeface="나눔바른고딕" panose="020B0603020101020101" pitchFamily="50" charset="-127"/>
                        </a:rPr>
                        <a:t>0.8556</a:t>
                      </a: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0.4383</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0.8</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0.2904</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r h="347780">
                <a:tc vMerge="1">
                  <a:txBody>
                    <a:bodyPr/>
                    <a:lstStyle/>
                    <a:p>
                      <a:pPr latinLnBrk="1"/>
                      <a:endParaRPr lang="ko-KR" altLang="en-US"/>
                    </a:p>
                  </a:txBody>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(0.0956)</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a:effectLst/>
                          <a:latin typeface="나눔바른고딕" panose="020B0603020101020101" pitchFamily="50" charset="-127"/>
                          <a:ea typeface="나눔바른고딕" panose="020B0603020101020101" pitchFamily="50" charset="-127"/>
                        </a:rPr>
                        <a:t>(0.0312)</a:t>
                      </a:r>
                      <a:endParaRPr lang="en-US" altLang="ko-KR" sz="12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a:effectLst/>
                          <a:latin typeface="나눔바른고딕" panose="020B0603020101020101" pitchFamily="50" charset="-127"/>
                          <a:ea typeface="나눔바른고딕" panose="020B0603020101020101" pitchFamily="50" charset="-127"/>
                        </a:rPr>
                        <a:t>(0.0774)</a:t>
                      </a:r>
                      <a:endParaRPr lang="en-US" altLang="ko-KR" sz="12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(0.0290)</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(0.0404)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8"/>
                  </a:ext>
                </a:extLst>
              </a:tr>
              <a:tr h="318798">
                <a:tc rowSpan="2">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DNN</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0.75</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solidFill>
                            <a:srgbClr val="FF0000"/>
                          </a:solidFill>
                          <a:effectLst/>
                          <a:latin typeface="나눔바른고딕" panose="020B0603020101020101" pitchFamily="50" charset="-127"/>
                          <a:ea typeface="나눔바른고딕" panose="020B0603020101020101" pitchFamily="50" charset="-127"/>
                        </a:rPr>
                        <a:t>0.9722</a:t>
                      </a:r>
                      <a:endParaRPr lang="en-US" altLang="ko-KR" sz="1100" b="0" i="0" u="none" strike="noStrike" dirty="0">
                        <a:solidFill>
                          <a:srgbClr val="FF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solidFill>
                            <a:srgbClr val="FF0000"/>
                          </a:solidFill>
                          <a:effectLst/>
                          <a:latin typeface="나눔바른고딕" panose="020B0603020101020101" pitchFamily="50" charset="-127"/>
                          <a:ea typeface="나눔바른고딕" panose="020B0603020101020101" pitchFamily="50" charset="-127"/>
                        </a:rPr>
                        <a:t>0.0843</a:t>
                      </a:r>
                      <a:endParaRPr lang="en-US" altLang="ko-KR" sz="1100" b="0" i="0" u="none" strike="noStrike" dirty="0">
                        <a:solidFill>
                          <a:srgbClr val="FF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solidFill>
                            <a:srgbClr val="FF0000"/>
                          </a:solidFill>
                          <a:effectLst/>
                          <a:latin typeface="나눔바른고딕" panose="020B0603020101020101" pitchFamily="50" charset="-127"/>
                          <a:ea typeface="나눔바른고딕" panose="020B0603020101020101" pitchFamily="50" charset="-127"/>
                        </a:rPr>
                        <a:t>0.9167</a:t>
                      </a:r>
                      <a:endParaRPr lang="en-US" altLang="ko-KR" sz="1100" b="0" i="0" u="none" strike="noStrike" dirty="0">
                        <a:solidFill>
                          <a:srgbClr val="FF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r>
                        <a:rPr lang="en-US" altLang="ko-KR" sz="1100" u="none" strike="noStrike" dirty="0">
                          <a:effectLst/>
                          <a:latin typeface="나눔바른고딕" panose="020B0603020101020101" pitchFamily="50" charset="-127"/>
                          <a:ea typeface="나눔바른고딕" panose="020B0603020101020101" pitchFamily="50" charset="-127"/>
                        </a:rPr>
                        <a:t>0.4025</a:t>
                      </a: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9"/>
                  </a:ext>
                </a:extLst>
              </a:tr>
              <a:tr h="355425">
                <a:tc vMerge="1">
                  <a:txBody>
                    <a:bodyPr/>
                    <a:lstStyle/>
                    <a:p>
                      <a:pPr latinLnBrk="1"/>
                      <a:endParaRPr lang="ko-KR" altLang="en-US"/>
                    </a:p>
                  </a:txBody>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(0.0621)</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(0.0093)</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(0.0284)</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(0.0139)</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ko-KR" sz="1200" u="none" strike="noStrike" dirty="0">
                          <a:effectLst/>
                          <a:latin typeface="나눔바른고딕" panose="020B0603020101020101" pitchFamily="50" charset="-127"/>
                          <a:ea typeface="나눔바른고딕" panose="020B0603020101020101" pitchFamily="50" charset="-127"/>
                        </a:rPr>
                        <a:t>(0.0207)</a:t>
                      </a: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638050">
                <a:tc>
                  <a:txBody>
                    <a:bodyPr/>
                    <a:lstStyle/>
                    <a:p>
                      <a:pPr algn="ctr" rtl="0" fontAlgn="ct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p>
                      <a:pPr algn="ctr" rtl="0"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SVM</a:t>
                      </a:r>
                    </a:p>
                    <a:p>
                      <a:pPr algn="ctr" rtl="0" fontAlgn="ct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it-IT" sz="1100" b="0" i="0" u="none" strike="noStrike" dirty="0">
                          <a:solidFill>
                            <a:srgbClr val="FF0000"/>
                          </a:solidFill>
                          <a:effectLst/>
                          <a:latin typeface="나눔바른고딕" charset="0"/>
                        </a:rPr>
                        <a:t>0.9444</a:t>
                      </a: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nb-NO" sz="1100" b="0" i="0" u="none" strike="noStrike" dirty="0">
                          <a:solidFill>
                            <a:srgbClr val="000000"/>
                          </a:solidFill>
                          <a:effectLst/>
                          <a:latin typeface="나눔바른고딕" charset="0"/>
                        </a:rPr>
                        <a:t>0.500</a:t>
                      </a: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나눔바른고딕" charset="0"/>
                        </a:rPr>
                        <a:t>0.2567</a:t>
                      </a: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nb-NO" sz="1100" b="0" i="0" u="none" strike="noStrike" dirty="0">
                          <a:solidFill>
                            <a:srgbClr val="000000"/>
                          </a:solidFill>
                          <a:effectLst/>
                          <a:latin typeface="나눔바른고딕" charset="0"/>
                        </a:rPr>
                        <a:t>0.8333</a:t>
                      </a: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rPr>
                        <a:t>0.315</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42473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826" y="173546"/>
            <a:ext cx="8770571" cy="1510976"/>
          </a:xfrm>
        </p:spPr>
        <p:txBody>
          <a:bodyPr>
            <a:normAutofit/>
          </a:bodyPr>
          <a:lstStyle/>
          <a:p>
            <a:r>
              <a:rPr lang="en-US" dirty="0"/>
              <a:t>Conclusion</a:t>
            </a:r>
            <a:br>
              <a:rPr lang="en-US" dirty="0"/>
            </a:br>
            <a:r>
              <a:rPr lang="en-US" dirty="0"/>
              <a:t>				</a:t>
            </a:r>
            <a:r>
              <a:rPr lang="en-US" sz="2400" dirty="0"/>
              <a:t>No dimension reduction involved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982024"/>
              </p:ext>
            </p:extLst>
          </p:nvPr>
        </p:nvGraphicFramePr>
        <p:xfrm>
          <a:off x="254642" y="1684522"/>
          <a:ext cx="11794600" cy="5173478"/>
        </p:xfrm>
        <a:graphic>
          <a:graphicData uri="http://schemas.openxmlformats.org/drawingml/2006/table">
            <a:tbl>
              <a:tblPr firstRow="1" bandRow="1">
                <a:tableStyleId>{5C22544A-7EE6-4342-B048-85BDC9FD1C3A}</a:tableStyleId>
              </a:tblPr>
              <a:tblGrid>
                <a:gridCol w="2846975">
                  <a:extLst>
                    <a:ext uri="{9D8B030D-6E8A-4147-A177-3AD203B41FA5}">
                      <a16:colId xmlns:a16="http://schemas.microsoft.com/office/drawing/2014/main" val="20000"/>
                    </a:ext>
                  </a:extLst>
                </a:gridCol>
                <a:gridCol w="1870865">
                  <a:extLst>
                    <a:ext uri="{9D8B030D-6E8A-4147-A177-3AD203B41FA5}">
                      <a16:colId xmlns:a16="http://schemas.microsoft.com/office/drawing/2014/main" val="20001"/>
                    </a:ext>
                  </a:extLst>
                </a:gridCol>
                <a:gridCol w="2358920">
                  <a:extLst>
                    <a:ext uri="{9D8B030D-6E8A-4147-A177-3AD203B41FA5}">
                      <a16:colId xmlns:a16="http://schemas.microsoft.com/office/drawing/2014/main" val="20002"/>
                    </a:ext>
                  </a:extLst>
                </a:gridCol>
                <a:gridCol w="2358920">
                  <a:extLst>
                    <a:ext uri="{9D8B030D-6E8A-4147-A177-3AD203B41FA5}">
                      <a16:colId xmlns:a16="http://schemas.microsoft.com/office/drawing/2014/main" val="20003"/>
                    </a:ext>
                  </a:extLst>
                </a:gridCol>
                <a:gridCol w="2358920">
                  <a:extLst>
                    <a:ext uri="{9D8B030D-6E8A-4147-A177-3AD203B41FA5}">
                      <a16:colId xmlns:a16="http://schemas.microsoft.com/office/drawing/2014/main" val="20004"/>
                    </a:ext>
                  </a:extLst>
                </a:gridCol>
              </a:tblGrid>
              <a:tr h="487606">
                <a:tc>
                  <a:txBody>
                    <a:bodyPr/>
                    <a:lstStyle/>
                    <a:p>
                      <a:r>
                        <a:rPr lang="en-US" dirty="0"/>
                        <a:t>Techniques</a:t>
                      </a:r>
                    </a:p>
                  </a:txBody>
                  <a:tcPr/>
                </a:tc>
                <a:tc>
                  <a:txBody>
                    <a:bodyPr/>
                    <a:lstStyle/>
                    <a:p>
                      <a:r>
                        <a:rPr lang="en-US" dirty="0"/>
                        <a:t>Application</a:t>
                      </a:r>
                    </a:p>
                  </a:txBody>
                  <a:tcPr/>
                </a:tc>
                <a:tc>
                  <a:txBody>
                    <a:bodyPr/>
                    <a:lstStyle/>
                    <a:p>
                      <a:r>
                        <a:rPr lang="en-US" dirty="0"/>
                        <a:t>Advantages</a:t>
                      </a:r>
                    </a:p>
                  </a:txBody>
                  <a:tcPr/>
                </a:tc>
                <a:tc>
                  <a:txBody>
                    <a:bodyPr/>
                    <a:lstStyle/>
                    <a:p>
                      <a:r>
                        <a:rPr lang="en-US" dirty="0"/>
                        <a:t>Disadvantages</a:t>
                      </a:r>
                    </a:p>
                  </a:txBody>
                  <a:tcPr/>
                </a:tc>
                <a:tc>
                  <a:txBody>
                    <a:bodyPr/>
                    <a:lstStyle/>
                    <a:p>
                      <a:r>
                        <a:rPr lang="en-US" dirty="0"/>
                        <a:t>Package</a:t>
                      </a:r>
                      <a:r>
                        <a:rPr lang="en-US" baseline="0" dirty="0"/>
                        <a:t> in R</a:t>
                      </a:r>
                      <a:endParaRPr lang="en-US" dirty="0"/>
                    </a:p>
                  </a:txBody>
                  <a:tcPr/>
                </a:tc>
                <a:extLst>
                  <a:ext uri="{0D108BD9-81ED-4DB2-BD59-A6C34878D82A}">
                    <a16:rowId xmlns:a16="http://schemas.microsoft.com/office/drawing/2014/main" val="10000"/>
                  </a:ext>
                </a:extLst>
              </a:tr>
              <a:tr h="646714">
                <a:tc>
                  <a:txBody>
                    <a:bodyPr/>
                    <a:lstStyle/>
                    <a:p>
                      <a:r>
                        <a:rPr lang="en-US" dirty="0"/>
                        <a:t>Bagging</a:t>
                      </a:r>
                    </a:p>
                  </a:txBody>
                  <a:tcPr/>
                </a:tc>
                <a:tc>
                  <a:txBody>
                    <a:bodyPr/>
                    <a:lstStyle/>
                    <a:p>
                      <a:r>
                        <a:rPr lang="en-US" dirty="0"/>
                        <a:t>Regression </a:t>
                      </a:r>
                    </a:p>
                    <a:p>
                      <a:r>
                        <a:rPr lang="en-US" dirty="0"/>
                        <a:t>Classification</a:t>
                      </a:r>
                      <a:r>
                        <a:rPr lang="zh-CN" altLang="en-US" dirty="0"/>
                        <a:t> </a:t>
                      </a:r>
                      <a:endParaRPr lang="en-US" dirty="0"/>
                    </a:p>
                  </a:txBody>
                  <a:tcPr/>
                </a:tc>
                <a:tc>
                  <a:txBody>
                    <a:bodyPr/>
                    <a:lstStyle/>
                    <a:p>
                      <a:r>
                        <a:rPr lang="en-US" dirty="0"/>
                        <a:t>Reduce</a:t>
                      </a:r>
                      <a:r>
                        <a:rPr lang="en-US" baseline="0" dirty="0"/>
                        <a:t> Error</a:t>
                      </a:r>
                      <a:endParaRPr lang="en-US" dirty="0"/>
                    </a:p>
                    <a:p>
                      <a:r>
                        <a:rPr lang="en-US" dirty="0"/>
                        <a:t>Reduce Overfitting</a:t>
                      </a:r>
                    </a:p>
                  </a:txBody>
                  <a:tcPr/>
                </a:tc>
                <a:tc>
                  <a:txBody>
                    <a:bodyPr/>
                    <a:lstStyle/>
                    <a:p>
                      <a:r>
                        <a:rPr lang="en-US" dirty="0"/>
                        <a:t>Requires</a:t>
                      </a:r>
                      <a:r>
                        <a:rPr lang="en-US" baseline="0" dirty="0"/>
                        <a:t> instability</a:t>
                      </a:r>
                    </a:p>
                    <a:p>
                      <a:r>
                        <a:rPr lang="en-US" baseline="0" dirty="0"/>
                        <a:t>Interpretability</a:t>
                      </a:r>
                      <a:endParaRPr lang="en-US" dirty="0"/>
                    </a:p>
                  </a:txBody>
                  <a:tcPr/>
                </a:tc>
                <a:tc>
                  <a:txBody>
                    <a:bodyPr/>
                    <a:lstStyle/>
                    <a:p>
                      <a:r>
                        <a:rPr lang="en-US" dirty="0" err="1"/>
                        <a:t>glmnet</a:t>
                      </a:r>
                      <a:endParaRPr lang="en-US" dirty="0"/>
                    </a:p>
                  </a:txBody>
                  <a:tcPr/>
                </a:tc>
                <a:extLst>
                  <a:ext uri="{0D108BD9-81ED-4DB2-BD59-A6C34878D82A}">
                    <a16:rowId xmlns:a16="http://schemas.microsoft.com/office/drawing/2014/main" val="10001"/>
                  </a:ext>
                </a:extLst>
              </a:tr>
              <a:tr h="930198">
                <a:tc>
                  <a:txBody>
                    <a:bodyPr/>
                    <a:lstStyle/>
                    <a:p>
                      <a:r>
                        <a:rPr lang="en-US" dirty="0"/>
                        <a:t>Boosting</a:t>
                      </a:r>
                    </a:p>
                  </a:txBody>
                  <a:tcPr/>
                </a:tc>
                <a:tc>
                  <a:txBody>
                    <a:bodyPr/>
                    <a:lstStyle/>
                    <a:p>
                      <a:r>
                        <a:rPr lang="en-US" dirty="0"/>
                        <a:t>Regression</a:t>
                      </a:r>
                    </a:p>
                    <a:p>
                      <a:r>
                        <a:rPr lang="en-US" dirty="0"/>
                        <a:t>Classification</a:t>
                      </a:r>
                    </a:p>
                  </a:txBody>
                  <a:tcPr/>
                </a:tc>
                <a:tc>
                  <a:txBody>
                    <a:bodyPr/>
                    <a:lstStyle/>
                    <a:p>
                      <a:r>
                        <a:rPr lang="en-US" dirty="0"/>
                        <a:t>Low</a:t>
                      </a:r>
                      <a:r>
                        <a:rPr lang="en-US" baseline="0" dirty="0"/>
                        <a:t> Training Error</a:t>
                      </a:r>
                    </a:p>
                    <a:p>
                      <a:r>
                        <a:rPr lang="en-US" dirty="0"/>
                        <a:t>Require</a:t>
                      </a:r>
                      <a:r>
                        <a:rPr lang="en-US" baseline="0" dirty="0"/>
                        <a:t> no knowledge for previous learners</a:t>
                      </a:r>
                    </a:p>
                  </a:txBody>
                  <a:tcPr/>
                </a:tc>
                <a:tc>
                  <a:txBody>
                    <a:bodyPr/>
                    <a:lstStyle/>
                    <a:p>
                      <a:r>
                        <a:rPr lang="en-US" dirty="0"/>
                        <a:t>Susceptible</a:t>
                      </a:r>
                      <a:r>
                        <a:rPr lang="en-US" baseline="0" dirty="0"/>
                        <a:t> to noises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glmnet</a:t>
                      </a:r>
                      <a:endParaRPr lang="en-US" dirty="0"/>
                    </a:p>
                    <a:p>
                      <a:endParaRPr lang="en-US" dirty="0"/>
                    </a:p>
                  </a:txBody>
                  <a:tcPr/>
                </a:tc>
                <a:extLst>
                  <a:ext uri="{0D108BD9-81ED-4DB2-BD59-A6C34878D82A}">
                    <a16:rowId xmlns:a16="http://schemas.microsoft.com/office/drawing/2014/main" val="10002"/>
                  </a:ext>
                </a:extLst>
              </a:tr>
              <a:tr h="492945">
                <a:tc>
                  <a:txBody>
                    <a:bodyPr/>
                    <a:lstStyle/>
                    <a:p>
                      <a:r>
                        <a:rPr lang="en-US" dirty="0" err="1"/>
                        <a:t>XGBoost</a:t>
                      </a:r>
                      <a:endParaRPr lang="en-US" dirty="0"/>
                    </a:p>
                  </a:txBody>
                  <a:tcPr/>
                </a:tc>
                <a:tc>
                  <a:txBody>
                    <a:bodyPr/>
                    <a:lstStyle/>
                    <a:p>
                      <a:r>
                        <a:rPr lang="en-US" dirty="0"/>
                        <a:t>Regression</a:t>
                      </a:r>
                    </a:p>
                    <a:p>
                      <a:r>
                        <a:rPr lang="en-US" dirty="0"/>
                        <a:t>Classification</a:t>
                      </a:r>
                      <a:r>
                        <a:rPr lang="zh-CN" altLang="en-US" dirty="0"/>
                        <a:t> </a:t>
                      </a:r>
                      <a:endParaRPr lang="en-US" dirty="0"/>
                    </a:p>
                  </a:txBody>
                  <a:tcPr/>
                </a:tc>
                <a:tc>
                  <a:txBody>
                    <a:bodyPr/>
                    <a:lstStyle/>
                    <a:p>
                      <a:r>
                        <a:rPr lang="en-US" dirty="0"/>
                        <a:t>Low Training</a:t>
                      </a:r>
                      <a:r>
                        <a:rPr lang="en-US" baseline="0" dirty="0"/>
                        <a:t> Error</a:t>
                      </a:r>
                    </a:p>
                    <a:p>
                      <a:r>
                        <a:rPr lang="en-US" baseline="0" dirty="0"/>
                        <a:t>One tree at a time, Speed</a:t>
                      </a:r>
                      <a:endParaRPr lang="en-US" dirty="0"/>
                    </a:p>
                  </a:txBody>
                  <a:tcPr/>
                </a:tc>
                <a:tc>
                  <a:txBody>
                    <a:bodyPr/>
                    <a:lstStyle/>
                    <a:p>
                      <a:r>
                        <a:rPr lang="en-US" dirty="0"/>
                        <a:t>Longer</a:t>
                      </a:r>
                      <a:r>
                        <a:rPr lang="en-US" baseline="0" dirty="0"/>
                        <a:t> Training time</a:t>
                      </a:r>
                      <a:endParaRPr lang="en-US" dirty="0"/>
                    </a:p>
                  </a:txBody>
                  <a:tcPr/>
                </a:tc>
                <a:tc>
                  <a:txBody>
                    <a:bodyPr/>
                    <a:lstStyle/>
                    <a:p>
                      <a:r>
                        <a:rPr lang="en-US" dirty="0" err="1"/>
                        <a:t>xgboost</a:t>
                      </a:r>
                      <a:endParaRPr lang="en-US" dirty="0"/>
                    </a:p>
                  </a:txBody>
                  <a:tcPr/>
                </a:tc>
                <a:extLst>
                  <a:ext uri="{0D108BD9-81ED-4DB2-BD59-A6C34878D82A}">
                    <a16:rowId xmlns:a16="http://schemas.microsoft.com/office/drawing/2014/main" val="10003"/>
                  </a:ext>
                </a:extLst>
              </a:tr>
              <a:tr h="536314">
                <a:tc>
                  <a:txBody>
                    <a:bodyPr/>
                    <a:lstStyle/>
                    <a:p>
                      <a:r>
                        <a:rPr lang="en-US" dirty="0"/>
                        <a:t>Random</a:t>
                      </a:r>
                      <a:r>
                        <a:rPr lang="en-US" baseline="0" dirty="0"/>
                        <a:t> Forest</a:t>
                      </a:r>
                      <a:endParaRPr lang="en-US" dirty="0"/>
                    </a:p>
                  </a:txBody>
                  <a:tcPr/>
                </a:tc>
                <a:tc>
                  <a:txBody>
                    <a:bodyPr/>
                    <a:lstStyle/>
                    <a:p>
                      <a:r>
                        <a:rPr lang="en-US" dirty="0"/>
                        <a:t>Regression</a:t>
                      </a:r>
                    </a:p>
                    <a:p>
                      <a:r>
                        <a:rPr lang="en-US" dirty="0"/>
                        <a:t>Classification</a:t>
                      </a:r>
                    </a:p>
                  </a:txBody>
                  <a:tcPr/>
                </a:tc>
                <a:tc>
                  <a:txBody>
                    <a:bodyPr/>
                    <a:lstStyle/>
                    <a:p>
                      <a:r>
                        <a:rPr lang="en-US" dirty="0"/>
                        <a:t>Avoid</a:t>
                      </a:r>
                      <a:r>
                        <a:rPr lang="en-US" baseline="0" dirty="0"/>
                        <a:t> overfitting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Longer</a:t>
                      </a:r>
                      <a:r>
                        <a:rPr lang="en-US" baseline="0" dirty="0"/>
                        <a:t> Training time</a:t>
                      </a:r>
                      <a:endParaRPr lang="en-US" dirty="0"/>
                    </a:p>
                    <a:p>
                      <a:endParaRPr lang="en-US" dirty="0"/>
                    </a:p>
                  </a:txBody>
                  <a:tcPr/>
                </a:tc>
                <a:tc>
                  <a:txBody>
                    <a:bodyPr/>
                    <a:lstStyle/>
                    <a:p>
                      <a:r>
                        <a:rPr lang="en-US" dirty="0" err="1"/>
                        <a:t>randomForrest</a:t>
                      </a:r>
                      <a:endParaRPr lang="en-US" dirty="0"/>
                    </a:p>
                  </a:txBody>
                  <a:tcPr/>
                </a:tc>
                <a:extLst>
                  <a:ext uri="{0D108BD9-81ED-4DB2-BD59-A6C34878D82A}">
                    <a16:rowId xmlns:a16="http://schemas.microsoft.com/office/drawing/2014/main" val="10004"/>
                  </a:ext>
                </a:extLst>
              </a:tr>
              <a:tr h="492945">
                <a:tc>
                  <a:txBody>
                    <a:bodyPr/>
                    <a:lstStyle/>
                    <a:p>
                      <a:r>
                        <a:rPr lang="en-US" dirty="0"/>
                        <a:t>Deep Learning</a:t>
                      </a:r>
                    </a:p>
                  </a:txBody>
                  <a:tcPr/>
                </a:tc>
                <a:tc>
                  <a:txBody>
                    <a:bodyPr/>
                    <a:lstStyle/>
                    <a:p>
                      <a:r>
                        <a:rPr lang="en-US" dirty="0"/>
                        <a:t>Regression</a:t>
                      </a:r>
                    </a:p>
                    <a:p>
                      <a:r>
                        <a:rPr lang="en-US" dirty="0"/>
                        <a:t>Classification</a:t>
                      </a:r>
                      <a:r>
                        <a:rPr lang="zh-CN" altLang="en-US" dirty="0"/>
                        <a:t> ☑️</a:t>
                      </a:r>
                      <a:endParaRPr lang="en-US" dirty="0"/>
                    </a:p>
                  </a:txBody>
                  <a:tcPr/>
                </a:tc>
                <a:tc>
                  <a:txBody>
                    <a:bodyPr/>
                    <a:lstStyle/>
                    <a:p>
                      <a:r>
                        <a:rPr lang="en-US" dirty="0"/>
                        <a:t>No data assumptions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Longer</a:t>
                      </a:r>
                      <a:r>
                        <a:rPr lang="en-US" baseline="0" dirty="0"/>
                        <a:t> Training time</a:t>
                      </a:r>
                      <a:endParaRPr lang="en-US" dirty="0"/>
                    </a:p>
                    <a:p>
                      <a:endParaRPr lang="en-US" dirty="0"/>
                    </a:p>
                  </a:txBody>
                  <a:tcPr/>
                </a:tc>
                <a:tc>
                  <a:txBody>
                    <a:bodyPr/>
                    <a:lstStyle/>
                    <a:p>
                      <a:r>
                        <a:rPr lang="en-US" dirty="0"/>
                        <a:t>h2o</a:t>
                      </a:r>
                    </a:p>
                  </a:txBody>
                  <a:tcPr/>
                </a:tc>
                <a:extLst>
                  <a:ext uri="{0D108BD9-81ED-4DB2-BD59-A6C34878D82A}">
                    <a16:rowId xmlns:a16="http://schemas.microsoft.com/office/drawing/2014/main" val="10005"/>
                  </a:ext>
                </a:extLst>
              </a:tr>
              <a:tr h="492945">
                <a:tc>
                  <a:txBody>
                    <a:bodyPr/>
                    <a:lstStyle/>
                    <a:p>
                      <a:r>
                        <a:rPr lang="en-US" dirty="0"/>
                        <a:t>Support</a:t>
                      </a:r>
                      <a:r>
                        <a:rPr lang="en-US" baseline="0" dirty="0"/>
                        <a:t> Vector Machine</a:t>
                      </a:r>
                      <a:endParaRPr lang="en-US" dirty="0"/>
                    </a:p>
                  </a:txBody>
                  <a:tcPr/>
                </a:tc>
                <a:tc>
                  <a:txBody>
                    <a:bodyPr/>
                    <a:lstStyle/>
                    <a:p>
                      <a:r>
                        <a:rPr lang="en-US" dirty="0"/>
                        <a:t>Regression</a:t>
                      </a:r>
                    </a:p>
                    <a:p>
                      <a:r>
                        <a:rPr lang="en-US" dirty="0"/>
                        <a:t>Classification</a:t>
                      </a:r>
                      <a:r>
                        <a:rPr lang="zh-CN" altLang="en-US" dirty="0"/>
                        <a:t> ☑️</a:t>
                      </a:r>
                      <a:endParaRPr lang="en-US" dirty="0"/>
                    </a:p>
                  </a:txBody>
                  <a:tcPr/>
                </a:tc>
                <a:tc>
                  <a:txBody>
                    <a:bodyPr/>
                    <a:lstStyle/>
                    <a:p>
                      <a:r>
                        <a:rPr lang="en-US" dirty="0"/>
                        <a:t>Deal with Non-linear </a:t>
                      </a:r>
                    </a:p>
                    <a:p>
                      <a:r>
                        <a:rPr lang="en-US" dirty="0"/>
                        <a:t>Test accuracy</a:t>
                      </a:r>
                    </a:p>
                    <a:p>
                      <a:r>
                        <a:rPr lang="en-US" dirty="0"/>
                        <a:t>Visualization, Speed</a:t>
                      </a:r>
                    </a:p>
                  </a:txBody>
                  <a:tcPr/>
                </a:tc>
                <a:tc>
                  <a:txBody>
                    <a:bodyPr/>
                    <a:lstStyle/>
                    <a:p>
                      <a:r>
                        <a:rPr lang="en-US" dirty="0"/>
                        <a:t>Interpretability</a:t>
                      </a:r>
                      <a:r>
                        <a:rPr lang="en-US" baseline="0" dirty="0"/>
                        <a:t> </a:t>
                      </a:r>
                      <a:endParaRPr lang="en-US" dirty="0"/>
                    </a:p>
                  </a:txBody>
                  <a:tcPr/>
                </a:tc>
                <a:tc>
                  <a:txBody>
                    <a:bodyPr/>
                    <a:lstStyle/>
                    <a:p>
                      <a:r>
                        <a:rPr lang="en-US" dirty="0" err="1"/>
                        <a:t>Rpart</a:t>
                      </a:r>
                      <a:r>
                        <a:rPr lang="en-US" dirty="0"/>
                        <a:t>, e1071</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7817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altLang="zh-CN" dirty="0"/>
              <a:t>Will introduce dimension</a:t>
            </a:r>
            <a:r>
              <a:rPr lang="zh-CN" altLang="en-US" dirty="0"/>
              <a:t> </a:t>
            </a:r>
            <a:r>
              <a:rPr lang="en-US" altLang="zh-CN" dirty="0"/>
              <a:t>reduction</a:t>
            </a:r>
            <a:r>
              <a:rPr lang="zh-CN" altLang="en-US" dirty="0"/>
              <a:t> </a:t>
            </a:r>
            <a:r>
              <a:rPr lang="en-US" altLang="zh-CN" dirty="0"/>
              <a:t>techniques from here</a:t>
            </a:r>
          </a:p>
          <a:p>
            <a:r>
              <a:rPr lang="en-US" altLang="zh-CN" dirty="0" err="1"/>
              <a:t>Bspc</a:t>
            </a:r>
            <a:r>
              <a:rPr lang="en-US" altLang="zh-CN" dirty="0"/>
              <a:t> ☑️</a:t>
            </a:r>
          </a:p>
          <a:p>
            <a:r>
              <a:rPr lang="en-US" altLang="zh-CN" dirty="0" err="1"/>
              <a:t>Smds</a:t>
            </a:r>
            <a:r>
              <a:rPr lang="zh-CN" altLang="en-US" dirty="0"/>
              <a:t> </a:t>
            </a:r>
            <a:r>
              <a:rPr lang="en-US" altLang="zh-CN" dirty="0"/>
              <a:t>☑️</a:t>
            </a:r>
          </a:p>
          <a:p>
            <a:r>
              <a:rPr lang="en-US" altLang="zh-CN" dirty="0"/>
              <a:t>t-</a:t>
            </a:r>
            <a:r>
              <a:rPr lang="en-US" altLang="zh-CN" dirty="0" err="1"/>
              <a:t>sne</a:t>
            </a:r>
            <a:r>
              <a:rPr lang="zh-CN" altLang="en-US" dirty="0"/>
              <a:t> </a:t>
            </a:r>
            <a:r>
              <a:rPr lang="en-US" altLang="zh-CN" dirty="0"/>
              <a:t>☑️</a:t>
            </a:r>
          </a:p>
          <a:p>
            <a:r>
              <a:rPr lang="en-US" altLang="zh-CN" dirty="0"/>
              <a:t>LDA </a:t>
            </a:r>
            <a:r>
              <a:rPr lang="en-US" altLang="ko-KR" dirty="0"/>
              <a:t>☑️</a:t>
            </a:r>
            <a:r>
              <a:rPr lang="zh-CN" altLang="en-US" dirty="0"/>
              <a:t> </a:t>
            </a:r>
            <a:endParaRPr lang="en-US" altLang="zh-CN" dirty="0"/>
          </a:p>
          <a:p>
            <a:r>
              <a:rPr lang="en-US" dirty="0"/>
              <a:t>KNN ☑️</a:t>
            </a:r>
          </a:p>
          <a:p>
            <a:r>
              <a:rPr lang="en-US" dirty="0"/>
              <a:t>Naïve</a:t>
            </a:r>
            <a:r>
              <a:rPr lang="zh-CN" altLang="en-US" dirty="0"/>
              <a:t> </a:t>
            </a:r>
            <a:r>
              <a:rPr lang="en-US" altLang="zh-CN" dirty="0"/>
              <a:t>Bayes</a:t>
            </a:r>
            <a:r>
              <a:rPr lang="zh-CN" altLang="en-US" dirty="0"/>
              <a:t> </a:t>
            </a:r>
            <a:r>
              <a:rPr lang="en-US" altLang="zh-CN" dirty="0"/>
              <a:t>☑️</a:t>
            </a:r>
          </a:p>
          <a:p>
            <a:r>
              <a:rPr lang="en-US" dirty="0"/>
              <a:t>CART</a:t>
            </a:r>
            <a:r>
              <a:rPr lang="zh-CN" altLang="en-US" dirty="0"/>
              <a:t> </a:t>
            </a:r>
            <a:r>
              <a:rPr lang="en-US" altLang="zh-CN" dirty="0"/>
              <a:t>☑️</a:t>
            </a:r>
            <a:endParaRPr lang="en-US" dirty="0"/>
          </a:p>
        </p:txBody>
      </p:sp>
    </p:spTree>
    <p:extLst>
      <p:ext uri="{BB962C8B-B14F-4D97-AF65-F5344CB8AC3E}">
        <p14:creationId xmlns:p14="http://schemas.microsoft.com/office/powerpoint/2010/main" val="1230948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5A99-8D0A-1F4E-98CF-2CAFE05390BB}"/>
              </a:ext>
            </a:extLst>
          </p:cNvPr>
          <p:cNvSpPr>
            <a:spLocks noGrp="1"/>
          </p:cNvSpPr>
          <p:nvPr>
            <p:ph type="title"/>
          </p:nvPr>
        </p:nvSpPr>
        <p:spPr/>
        <p:txBody>
          <a:bodyPr/>
          <a:lstStyle/>
          <a:p>
            <a:r>
              <a:rPr lang="en-US" dirty="0"/>
              <a:t>Bair’s Supervised PC</a:t>
            </a:r>
          </a:p>
        </p:txBody>
      </p:sp>
      <p:sp>
        <p:nvSpPr>
          <p:cNvPr id="3" name="Content Placeholder 2">
            <a:extLst>
              <a:ext uri="{FF2B5EF4-FFF2-40B4-BE49-F238E27FC236}">
                <a16:creationId xmlns:a16="http://schemas.microsoft.com/office/drawing/2014/main" id="{01B957A9-9886-C740-8490-BC911CC43ECD}"/>
              </a:ext>
            </a:extLst>
          </p:cNvPr>
          <p:cNvSpPr>
            <a:spLocks noGrp="1"/>
          </p:cNvSpPr>
          <p:nvPr>
            <p:ph idx="1"/>
          </p:nvPr>
        </p:nvSpPr>
        <p:spPr/>
        <p:txBody>
          <a:bodyPr/>
          <a:lstStyle/>
          <a:p>
            <a:r>
              <a:rPr lang="en-US" dirty="0"/>
              <a:t>Application: Originally proposed to tackle regression problem, but can be used on classification or survival as well</a:t>
            </a:r>
          </a:p>
          <a:p>
            <a:r>
              <a:rPr lang="en-US" dirty="0"/>
              <a:t>“Supervised”: Instead of utilizing all predictors to build PC, it uses a subset of predictors based on their association with the outcome (Bair 2004)</a:t>
            </a:r>
          </a:p>
          <a:p>
            <a:r>
              <a:rPr lang="en-US" dirty="0"/>
              <a:t>Advantage: Identify clusters of relevant predictors</a:t>
            </a:r>
          </a:p>
        </p:txBody>
      </p:sp>
    </p:spTree>
    <p:extLst>
      <p:ext uri="{BB962C8B-B14F-4D97-AF65-F5344CB8AC3E}">
        <p14:creationId xmlns:p14="http://schemas.microsoft.com/office/powerpoint/2010/main" val="347023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654658-9549-3241-89BD-6E59D1F1EADC}"/>
                  </a:ext>
                </a:extLst>
              </p:cNvPr>
              <p:cNvSpPr>
                <a:spLocks noGrp="1"/>
              </p:cNvSpPr>
              <p:nvPr>
                <p:ph idx="1"/>
              </p:nvPr>
            </p:nvSpPr>
            <p:spPr/>
            <p:txBody>
              <a:bodyPr/>
              <a:lstStyle/>
              <a:p>
                <a:pPr marL="0" indent="0">
                  <a:buNone/>
                </a:pPr>
                <a:r>
                  <a:rPr lang="en-US" b="1" u="sng" dirty="0"/>
                  <a:t>Matrix Set Up:</a:t>
                </a:r>
              </a:p>
              <a:p>
                <a:pPr marL="0" indent="0">
                  <a:buNone/>
                </a:pPr>
                <a:r>
                  <a:rPr lang="en-US" dirty="0"/>
                  <a:t>Suppose predictor matrix X: N*P</a:t>
                </a:r>
              </a:p>
              <a:p>
                <a:pPr marL="0" indent="0">
                  <a:buNone/>
                </a:pPr>
                <a:r>
                  <a:rPr lang="en-US" u="sng" dirty="0"/>
                  <a:t>X=UD</a:t>
                </a:r>
                <a14:m>
                  <m:oMath xmlns:m="http://schemas.openxmlformats.org/officeDocument/2006/math">
                    <m:sSup>
                      <m:sSupPr>
                        <m:ctrlPr>
                          <a:rPr lang="en-US" i="1" u="sng" smtClean="0">
                            <a:latin typeface="Cambria Math" panose="02040503050406030204" pitchFamily="18" charset="0"/>
                          </a:rPr>
                        </m:ctrlPr>
                      </m:sSupPr>
                      <m:e>
                        <m:r>
                          <a:rPr lang="en-US" b="0" i="1" u="sng" smtClean="0">
                            <a:latin typeface="Cambria Math" panose="02040503050406030204" pitchFamily="18" charset="0"/>
                          </a:rPr>
                          <m:t>𝑉</m:t>
                        </m:r>
                      </m:e>
                      <m:sup>
                        <m:r>
                          <a:rPr lang="en-US" b="0" i="1" u="sng" smtClean="0">
                            <a:latin typeface="Cambria Math" panose="02040503050406030204" pitchFamily="18" charset="0"/>
                          </a:rPr>
                          <m:t>𝑇</m:t>
                        </m:r>
                      </m:sup>
                    </m:sSup>
                  </m:oMath>
                </a14:m>
                <a:r>
                  <a:rPr lang="en-US" dirty="0"/>
                  <a:t> (U: N*m; D: m*m; V: m*P; where m is the rank of X)</a:t>
                </a:r>
              </a:p>
              <a:p>
                <a:pPr marL="0" indent="0">
                  <a:buNone/>
                </a:pPr>
                <a:r>
                  <a:rPr lang="en-US" i="1" dirty="0"/>
                  <a:t>Note: each column of U represent a linear combination of PC (u1…..um)</a:t>
                </a:r>
              </a:p>
              <a:p>
                <a:pPr marL="0" indent="0">
                  <a:buNone/>
                </a:pPr>
                <a:r>
                  <a:rPr lang="en-US" dirty="0"/>
                  <a:t>Because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needed to eliminate irrelevant predictor </a:t>
                </a:r>
              </a:p>
              <a:p>
                <a:pPr marL="0" indent="0">
                  <a:buNone/>
                </a:pPr>
                <a:r>
                  <a:rPr lang="en-US" dirty="0"/>
                  <a:t>X=U</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oMath>
                </a14:m>
                <a:r>
                  <a:rPr lang="en-US" dirty="0"/>
                  <a:t>D</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rPr>
                        </m:ctrlPr>
                      </m:sSupPr>
                      <m:e>
                        <m:r>
                          <a:rPr lang="en-US" i="1" smtClean="0">
                            <a:latin typeface="Cambria Math" panose="02040503050406030204" pitchFamily="18" charset="0"/>
                          </a:rPr>
                          <m:t>𝑉</m:t>
                        </m:r>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𝑇</m:t>
                        </m:r>
                      </m:sup>
                    </m:sSup>
                  </m:oMath>
                </a14:m>
                <a:endParaRPr lang="en-US" dirty="0"/>
              </a:p>
              <a:p>
                <a:pPr marL="0" indent="0">
                  <a:buNone/>
                </a:pPr>
                <a14:m>
                  <m:oMath xmlns:m="http://schemas.openxmlformats.org/officeDocument/2006/math">
                    <m:r>
                      <a:rPr lang="en-US" i="1" u="sng" smtClean="0">
                        <a:latin typeface="Cambria Math" panose="02040503050406030204" pitchFamily="18" charset="0"/>
                        <a:ea typeface="Cambria Math" panose="02040503050406030204" pitchFamily="18" charset="0"/>
                      </a:rPr>
                      <m:t>∴</m:t>
                    </m:r>
                  </m:oMath>
                </a14:m>
                <a:r>
                  <a:rPr lang="en-US" u="sng" dirty="0"/>
                  <a:t> </a:t>
                </a:r>
                <a14:m>
                  <m:oMath xmlns:m="http://schemas.openxmlformats.org/officeDocument/2006/math">
                    <m:sSup>
                      <m:sSupPr>
                        <m:ctrlPr>
                          <a:rPr lang="en-US" i="1" u="sng" dirty="0" smtClean="0">
                            <a:latin typeface="Cambria Math" panose="02040503050406030204" pitchFamily="18" charset="0"/>
                          </a:rPr>
                        </m:ctrlPr>
                      </m:sSupPr>
                      <m:e>
                        <m:r>
                          <a:rPr lang="en-US" b="0" i="1" u="sng" dirty="0" smtClean="0">
                            <a:latin typeface="Cambria Math" panose="02040503050406030204" pitchFamily="18" charset="0"/>
                          </a:rPr>
                          <m:t>𝑌h𝑎𝑡</m:t>
                        </m:r>
                      </m:e>
                      <m:sup>
                        <m:r>
                          <a:rPr lang="en-US" b="0" i="1" u="sng" dirty="0" smtClean="0">
                            <a:latin typeface="Cambria Math" panose="02040503050406030204" pitchFamily="18" charset="0"/>
                          </a:rPr>
                          <m:t>𝑠𝑝𝑐</m:t>
                        </m:r>
                        <m:r>
                          <a:rPr lang="en-US" b="0" i="1" u="sng" dirty="0" smtClean="0">
                            <a:latin typeface="Cambria Math" panose="02040503050406030204" pitchFamily="18" charset="0"/>
                          </a:rPr>
                          <m:t>,</m:t>
                        </m:r>
                        <m:r>
                          <a:rPr lang="en-US" b="0" i="1" u="sng" dirty="0" smtClean="0">
                            <a:latin typeface="Cambria Math" panose="02040503050406030204" pitchFamily="18" charset="0"/>
                            <a:ea typeface="Cambria Math" panose="02040503050406030204" pitchFamily="18" charset="0"/>
                          </a:rPr>
                          <m:t>𝜃</m:t>
                        </m:r>
                      </m:sup>
                    </m:sSup>
                  </m:oMath>
                </a14:m>
                <a:r>
                  <a:rPr lang="en-US" u="sng" dirty="0"/>
                  <a:t> = </a:t>
                </a:r>
                <a:r>
                  <a:rPr lang="en-US" u="sng" dirty="0" err="1"/>
                  <a:t>Ybar</a:t>
                </a:r>
                <a:r>
                  <a:rPr lang="en-US" u="sng" dirty="0"/>
                  <a:t> + </a:t>
                </a:r>
                <a14:m>
                  <m:oMath xmlns:m="http://schemas.openxmlformats.org/officeDocument/2006/math">
                    <m:r>
                      <a:rPr lang="en-US" i="1" u="sng" smtClean="0">
                        <a:latin typeface="Cambria Math" panose="02040503050406030204" pitchFamily="18" charset="0"/>
                        <a:ea typeface="Cambria Math" panose="02040503050406030204" pitchFamily="18" charset="0"/>
                      </a:rPr>
                      <m:t>𝛾</m:t>
                    </m:r>
                  </m:oMath>
                </a14:m>
                <a:r>
                  <a:rPr lang="en-US" u="sng" dirty="0"/>
                  <a:t> u</a:t>
                </a:r>
                <a14:m>
                  <m:oMath xmlns:m="http://schemas.openxmlformats.org/officeDocument/2006/math">
                    <m:r>
                      <a:rPr lang="en-US" i="1" u="sng">
                        <a:latin typeface="Cambria Math" panose="02040503050406030204" pitchFamily="18" charset="0"/>
                        <a:ea typeface="Cambria Math" panose="02040503050406030204" pitchFamily="18" charset="0"/>
                      </a:rPr>
                      <m:t>𝜃</m:t>
                    </m:r>
                  </m:oMath>
                </a14:m>
                <a:r>
                  <a:rPr lang="en-US" u="sng" dirty="0"/>
                  <a:t>,1 (first PC by </a:t>
                </a:r>
                <a14:m>
                  <m:oMath xmlns:m="http://schemas.openxmlformats.org/officeDocument/2006/math">
                    <m:r>
                      <a:rPr lang="en-US" i="1" u="sng">
                        <a:latin typeface="Cambria Math" panose="02040503050406030204" pitchFamily="18" charset="0"/>
                        <a:ea typeface="Cambria Math" panose="02040503050406030204" pitchFamily="18" charset="0"/>
                      </a:rPr>
                      <m:t>𝜃</m:t>
                    </m:r>
                  </m:oMath>
                </a14:m>
                <a:r>
                  <a:rPr lang="en-US" u="sng" dirty="0"/>
                  <a:t>)</a:t>
                </a:r>
              </a:p>
              <a:p>
                <a:endParaRPr lang="en-US" dirty="0"/>
              </a:p>
            </p:txBody>
          </p:sp>
        </mc:Choice>
        <mc:Fallback xmlns="">
          <p:sp>
            <p:nvSpPr>
              <p:cNvPr id="3" name="Content Placeholder 2">
                <a:extLst>
                  <a:ext uri="{FF2B5EF4-FFF2-40B4-BE49-F238E27FC236}">
                    <a16:creationId xmlns:a16="http://schemas.microsoft.com/office/drawing/2014/main" id="{60654658-9549-3241-89BD-6E59D1F1EADC}"/>
                  </a:ext>
                </a:extLst>
              </p:cNvPr>
              <p:cNvSpPr>
                <a:spLocks noGrp="1" noRot="1" noChangeAspect="1" noMove="1" noResize="1" noEditPoints="1" noAdjustHandles="1" noChangeArrowheads="1" noChangeShapeType="1" noTextEdit="1"/>
              </p:cNvSpPr>
              <p:nvPr>
                <p:ph idx="1"/>
              </p:nvPr>
            </p:nvSpPr>
            <p:spPr>
              <a:blipFill>
                <a:blip r:embed="rId2"/>
                <a:stretch>
                  <a:fillRect l="-578" t="-69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7FDA9E3-D9AC-CC44-8AF5-1E43982B1434}"/>
              </a:ext>
            </a:extLst>
          </p:cNvPr>
          <p:cNvSpPr>
            <a:spLocks noGrp="1"/>
          </p:cNvSpPr>
          <p:nvPr>
            <p:ph type="title"/>
          </p:nvPr>
        </p:nvSpPr>
        <p:spPr/>
        <p:txBody>
          <a:bodyPr/>
          <a:lstStyle/>
          <a:p>
            <a:r>
              <a:rPr lang="en-US" dirty="0"/>
              <a:t>Bair’s Supervised PC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558F8D-5F67-FF41-83C5-BC1872C451C6}"/>
                  </a:ext>
                </a:extLst>
              </p:cNvPr>
              <p:cNvSpPr txBox="1"/>
              <p:nvPr/>
            </p:nvSpPr>
            <p:spPr>
              <a:xfrm>
                <a:off x="5338119" y="4744994"/>
                <a:ext cx="1791730" cy="369332"/>
              </a:xfrm>
              <a:prstGeom prst="rect">
                <a:avLst/>
              </a:prstGeom>
              <a:noFill/>
            </p:spPr>
            <p:txBody>
              <a:bodyPr wrap="square" rtlCol="0">
                <a:spAutoFit/>
              </a:bodyPr>
              <a:lstStyle/>
              <a:p>
                <a:r>
                  <a:rPr lang="en-US" dirty="0"/>
                  <a:t>U</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=X</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oMath>
                </a14:m>
                <a:r>
                  <a:rPr lang="en-US" dirty="0"/>
                  <a:t>V</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𝐷</m:t>
                        </m:r>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−1</m:t>
                        </m:r>
                      </m:sup>
                    </m:sSup>
                  </m:oMath>
                </a14:m>
                <a:endParaRPr lang="en-US" dirty="0"/>
              </a:p>
            </p:txBody>
          </p:sp>
        </mc:Choice>
        <mc:Fallback xmlns="">
          <p:sp>
            <p:nvSpPr>
              <p:cNvPr id="5" name="TextBox 4">
                <a:extLst>
                  <a:ext uri="{FF2B5EF4-FFF2-40B4-BE49-F238E27FC236}">
                    <a16:creationId xmlns:a16="http://schemas.microsoft.com/office/drawing/2014/main" id="{67558F8D-5F67-FF41-83C5-BC1872C451C6}"/>
                  </a:ext>
                </a:extLst>
              </p:cNvPr>
              <p:cNvSpPr txBox="1">
                <a:spLocks noRot="1" noChangeAspect="1" noMove="1" noResize="1" noEditPoints="1" noAdjustHandles="1" noChangeArrowheads="1" noChangeShapeType="1" noTextEdit="1"/>
              </p:cNvSpPr>
              <p:nvPr/>
            </p:nvSpPr>
            <p:spPr>
              <a:xfrm>
                <a:off x="5338119" y="4744994"/>
                <a:ext cx="1791730" cy="369332"/>
              </a:xfrm>
              <a:prstGeom prst="rect">
                <a:avLst/>
              </a:prstGeom>
              <a:blipFill>
                <a:blip r:embed="rId3"/>
                <a:stretch>
                  <a:fillRect l="-2837" t="-6667" b="-2333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09D327C-33F8-8B4F-9B42-EFB61BBD8017}"/>
              </a:ext>
            </a:extLst>
          </p:cNvPr>
          <p:cNvCxnSpPr/>
          <p:nvPr/>
        </p:nvCxnSpPr>
        <p:spPr>
          <a:xfrm>
            <a:off x="4534930" y="4942703"/>
            <a:ext cx="667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13E1BA-63ED-6145-9645-110C848A646A}"/>
              </a:ext>
            </a:extLst>
          </p:cNvPr>
          <p:cNvCxnSpPr/>
          <p:nvPr/>
        </p:nvCxnSpPr>
        <p:spPr>
          <a:xfrm>
            <a:off x="7129848" y="4959179"/>
            <a:ext cx="667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1FDEB8-8D15-CF47-9649-9B67DE897D51}"/>
                  </a:ext>
                </a:extLst>
              </p:cNvPr>
              <p:cNvSpPr txBox="1"/>
              <p:nvPr/>
            </p:nvSpPr>
            <p:spPr>
              <a:xfrm>
                <a:off x="7797113" y="4744994"/>
                <a:ext cx="1445741" cy="369332"/>
              </a:xfrm>
              <a:prstGeom prst="rect">
                <a:avLst/>
              </a:prstGeom>
              <a:noFill/>
            </p:spPr>
            <p:txBody>
              <a:bodyPr wrap="square" rtlCol="0">
                <a:spAutoFit/>
              </a:bodyPr>
              <a:lstStyle/>
              <a:p>
                <a:r>
                  <a:rPr lang="en-US" u="sng" dirty="0"/>
                  <a:t>U</a:t>
                </a:r>
                <a14:m>
                  <m:oMath xmlns:m="http://schemas.openxmlformats.org/officeDocument/2006/math">
                    <m:r>
                      <a:rPr lang="en-US" i="1" u="sng">
                        <a:latin typeface="Cambria Math" panose="02040503050406030204" pitchFamily="18" charset="0"/>
                        <a:ea typeface="Cambria Math" panose="02040503050406030204" pitchFamily="18" charset="0"/>
                      </a:rPr>
                      <m:t>𝜃</m:t>
                    </m:r>
                  </m:oMath>
                </a14:m>
                <a:r>
                  <a:rPr lang="en-US" u="sng" dirty="0"/>
                  <a:t>=X</a:t>
                </a:r>
                <a14:m>
                  <m:oMath xmlns:m="http://schemas.openxmlformats.org/officeDocument/2006/math">
                    <m:r>
                      <a:rPr lang="en-US" i="1" u="sng">
                        <a:latin typeface="Cambria Math" panose="02040503050406030204" pitchFamily="18" charset="0"/>
                        <a:ea typeface="Cambria Math" panose="02040503050406030204" pitchFamily="18" charset="0"/>
                      </a:rPr>
                      <m:t>𝜃</m:t>
                    </m:r>
                    <m:r>
                      <a:rPr lang="en-US" i="1" u="sng">
                        <a:latin typeface="Cambria Math" panose="02040503050406030204" pitchFamily="18" charset="0"/>
                        <a:ea typeface="Cambria Math" panose="02040503050406030204" pitchFamily="18" charset="0"/>
                      </a:rPr>
                      <m:t> </m:t>
                    </m:r>
                    <m:r>
                      <m:rPr>
                        <m:sty m:val="p"/>
                      </m:rPr>
                      <a:rPr lang="en-US" b="0" i="0" u="sng" smtClean="0">
                        <a:latin typeface="Cambria Math" panose="02040503050406030204" pitchFamily="18" charset="0"/>
                        <a:ea typeface="Cambria Math" panose="02040503050406030204" pitchFamily="18" charset="0"/>
                      </a:rPr>
                      <m:t>W</m:t>
                    </m:r>
                    <m:r>
                      <a:rPr lang="en-US" i="1" u="sng">
                        <a:latin typeface="Cambria Math" panose="02040503050406030204" pitchFamily="18" charset="0"/>
                        <a:ea typeface="Cambria Math" panose="02040503050406030204" pitchFamily="18" charset="0"/>
                      </a:rPr>
                      <m:t>𝜃</m:t>
                    </m:r>
                  </m:oMath>
                </a14:m>
                <a:endParaRPr lang="en-US" u="sng" dirty="0"/>
              </a:p>
            </p:txBody>
          </p:sp>
        </mc:Choice>
        <mc:Fallback xmlns="">
          <p:sp>
            <p:nvSpPr>
              <p:cNvPr id="10" name="TextBox 9">
                <a:extLst>
                  <a:ext uri="{FF2B5EF4-FFF2-40B4-BE49-F238E27FC236}">
                    <a16:creationId xmlns:a16="http://schemas.microsoft.com/office/drawing/2014/main" id="{6E1FDEB8-8D15-CF47-9649-9B67DE897D51}"/>
                  </a:ext>
                </a:extLst>
              </p:cNvPr>
              <p:cNvSpPr txBox="1">
                <a:spLocks noRot="1" noChangeAspect="1" noMove="1" noResize="1" noEditPoints="1" noAdjustHandles="1" noChangeArrowheads="1" noChangeShapeType="1" noTextEdit="1"/>
              </p:cNvSpPr>
              <p:nvPr/>
            </p:nvSpPr>
            <p:spPr>
              <a:xfrm>
                <a:off x="7797113" y="4744994"/>
                <a:ext cx="1445741" cy="369332"/>
              </a:xfrm>
              <a:prstGeom prst="rect">
                <a:avLst/>
              </a:prstGeom>
              <a:blipFill>
                <a:blip r:embed="rId4"/>
                <a:stretch>
                  <a:fillRect l="-2609"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238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heckerboard(across)">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heckerboard(across)">
                                      <p:cBhvr>
                                        <p:cTn id="15" dur="500"/>
                                        <p:tgtEl>
                                          <p:spTgt spid="3">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heckerboard(across)">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heckerboard(across)">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checkerboard(across)">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checkerboard(across)">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140979-B911-0E47-836F-43DE5A385BB3}"/>
                  </a:ext>
                </a:extLst>
              </p:cNvPr>
              <p:cNvSpPr>
                <a:spLocks noGrp="1"/>
              </p:cNvSpPr>
              <p:nvPr>
                <p:ph idx="1"/>
              </p:nvPr>
            </p:nvSpPr>
            <p:spPr>
              <a:xfrm>
                <a:off x="2933700" y="2438400"/>
                <a:ext cx="8770571" cy="3651504"/>
              </a:xfrm>
            </p:spPr>
            <p:txBody>
              <a:bodyPr>
                <a:normAutofit/>
              </a:bodyPr>
              <a:lstStyle/>
              <a:p>
                <a:pPr marL="0" indent="0">
                  <a:buNone/>
                </a:pPr>
                <a:r>
                  <a:rPr lang="en-US" dirty="0"/>
                  <a:t>Algorithm (Suppose predictor matrix: N*P)</a:t>
                </a:r>
              </a:p>
              <a:p>
                <a:pPr marL="0" indent="0">
                  <a:buNone/>
                </a:pPr>
                <a:r>
                  <a:rPr lang="en-US" b="1" u="sng" dirty="0"/>
                  <a:t>Step 1: </a:t>
                </a:r>
                <a:r>
                  <a:rPr lang="en-US" dirty="0"/>
                  <a:t>Compute standard coefficient (regression) or Score (classification) for each feature P</a:t>
                </a:r>
              </a:p>
              <a:p>
                <a:pPr marL="0" indent="0">
                  <a:buNone/>
                </a:pPr>
                <a:r>
                  <a:rPr lang="en-US" dirty="0" err="1"/>
                  <a:t>Sj</a:t>
                </a:r>
                <a:r>
                  <a:rPr lang="en-US" dirty="0"/>
                  <a:t> =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𝑋𝑗</m:t>
                            </m:r>
                          </m:e>
                          <m:sup>
                            <m:r>
                              <a:rPr lang="en-US" b="0" i="1" smtClean="0">
                                <a:latin typeface="Cambria Math" panose="02040503050406030204" pitchFamily="18" charset="0"/>
                              </a:rPr>
                              <m:t>𝑇</m:t>
                            </m:r>
                          </m:sup>
                        </m:sSup>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𝑋𝑗</m:t>
                        </m:r>
                        <m:r>
                          <a:rPr lang="en-US" b="0" i="1" smtClean="0">
                            <a:latin typeface="Cambria Math" panose="02040503050406030204" pitchFamily="18" charset="0"/>
                            <a:ea typeface="Cambria Math" panose="02040503050406030204" pitchFamily="18" charset="0"/>
                          </a:rPr>
                          <m:t>∥</m:t>
                        </m:r>
                      </m:den>
                    </m:f>
                  </m:oMath>
                </a14:m>
                <a:r>
                  <a:rPr lang="en-US" dirty="0"/>
                  <a:t>    (regression)  It measures univariate effect for each predictor on outcome  </a:t>
                </a:r>
              </a:p>
              <a:p>
                <a:pPr marL="0" indent="0">
                  <a:buNone/>
                </a:pPr>
                <a:r>
                  <a:rPr lang="en-US" dirty="0" err="1"/>
                  <a:t>Sj</a:t>
                </a: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𝑈𝑗</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𝐼𝑗</m:t>
                        </m:r>
                        <m:r>
                          <a:rPr lang="en-US" b="0" i="1" smtClean="0">
                            <a:latin typeface="Cambria Math" panose="02040503050406030204" pitchFamily="18" charset="0"/>
                          </a:rPr>
                          <m:t>(0)</m:t>
                        </m:r>
                      </m:den>
                    </m:f>
                  </m:oMath>
                </a14:m>
                <a:r>
                  <a:rPr lang="en-US" dirty="0"/>
                  <a:t> (classification)</a:t>
                </a:r>
              </a:p>
              <a:p>
                <a:endParaRPr lang="en-US" dirty="0"/>
              </a:p>
            </p:txBody>
          </p:sp>
        </mc:Choice>
        <mc:Fallback xmlns="">
          <p:sp>
            <p:nvSpPr>
              <p:cNvPr id="3" name="Content Placeholder 2">
                <a:extLst>
                  <a:ext uri="{FF2B5EF4-FFF2-40B4-BE49-F238E27FC236}">
                    <a16:creationId xmlns:a16="http://schemas.microsoft.com/office/drawing/2014/main" id="{6D140979-B911-0E47-836F-43DE5A385BB3}"/>
                  </a:ext>
                </a:extLst>
              </p:cNvPr>
              <p:cNvSpPr>
                <a:spLocks noGrp="1" noRot="1" noChangeAspect="1" noMove="1" noResize="1" noEditPoints="1" noAdjustHandles="1" noChangeArrowheads="1" noChangeShapeType="1" noTextEdit="1"/>
              </p:cNvSpPr>
              <p:nvPr>
                <p:ph idx="1"/>
              </p:nvPr>
            </p:nvSpPr>
            <p:spPr>
              <a:xfrm>
                <a:off x="2933700" y="2438400"/>
                <a:ext cx="8770571" cy="3651504"/>
              </a:xfrm>
              <a:blipFill>
                <a:blip r:embed="rId2"/>
                <a:stretch>
                  <a:fillRect l="-578" t="-694" r="-187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C8EADC54-5AFE-2546-9D2F-CA5551D68D63}"/>
              </a:ext>
            </a:extLst>
          </p:cNvPr>
          <p:cNvSpPr>
            <a:spLocks noGrp="1"/>
          </p:cNvSpPr>
          <p:nvPr>
            <p:ph type="title"/>
          </p:nvPr>
        </p:nvSpPr>
        <p:spPr/>
        <p:txBody>
          <a:bodyPr/>
          <a:lstStyle/>
          <a:p>
            <a:r>
              <a:rPr lang="en-US" dirty="0"/>
              <a:t>Bair’s Supervised PC</a:t>
            </a:r>
          </a:p>
        </p:txBody>
      </p:sp>
      <p:cxnSp>
        <p:nvCxnSpPr>
          <p:cNvPr id="6" name="Straight Arrow Connector 5">
            <a:extLst>
              <a:ext uri="{FF2B5EF4-FFF2-40B4-BE49-F238E27FC236}">
                <a16:creationId xmlns:a16="http://schemas.microsoft.com/office/drawing/2014/main" id="{B78FC20C-940E-0D41-AAFE-C4D18E8DD249}"/>
              </a:ext>
            </a:extLst>
          </p:cNvPr>
          <p:cNvCxnSpPr>
            <a:cxnSpLocks/>
          </p:cNvCxnSpPr>
          <p:nvPr/>
        </p:nvCxnSpPr>
        <p:spPr>
          <a:xfrm flipH="1" flipV="1">
            <a:off x="3966519" y="5032967"/>
            <a:ext cx="803191" cy="5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5B90198-58B1-CB42-90C6-32B517FEA012}"/>
              </a:ext>
            </a:extLst>
          </p:cNvPr>
          <p:cNvCxnSpPr>
            <a:cxnSpLocks/>
            <a:stCxn id="10" idx="1"/>
          </p:cNvCxnSpPr>
          <p:nvPr/>
        </p:nvCxnSpPr>
        <p:spPr>
          <a:xfrm flipH="1" flipV="1">
            <a:off x="3789923" y="5342306"/>
            <a:ext cx="790312" cy="782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774D3F-6E86-2341-89EA-D8EB0AAD8C3C}"/>
                  </a:ext>
                </a:extLst>
              </p:cNvPr>
              <p:cNvSpPr txBox="1"/>
              <p:nvPr/>
            </p:nvSpPr>
            <p:spPr>
              <a:xfrm>
                <a:off x="4769708" y="5393976"/>
                <a:ext cx="6627338" cy="369332"/>
              </a:xfrm>
              <a:prstGeom prst="rect">
                <a:avLst/>
              </a:prstGeom>
              <a:noFill/>
            </p:spPr>
            <p:txBody>
              <a:bodyPr wrap="square" rtlCol="0">
                <a:spAutoFit/>
              </a:bodyPr>
              <a:lstStyle/>
              <a:p>
                <a:r>
                  <a:rPr lang="en-US" dirty="0"/>
                  <a:t>First derivative of log-likelihood between </a:t>
                </a:r>
                <a:r>
                  <a:rPr lang="en-US" dirty="0" err="1"/>
                  <a:t>Xj</a:t>
                </a:r>
                <a:r>
                  <a:rPr lang="en-US" dirty="0"/>
                  <a:t> and Y w/respect to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9" name="TextBox 8">
                <a:extLst>
                  <a:ext uri="{FF2B5EF4-FFF2-40B4-BE49-F238E27FC236}">
                    <a16:creationId xmlns:a16="http://schemas.microsoft.com/office/drawing/2014/main" id="{28774D3F-6E86-2341-89EA-D8EB0AAD8C3C}"/>
                  </a:ext>
                </a:extLst>
              </p:cNvPr>
              <p:cNvSpPr txBox="1">
                <a:spLocks noRot="1" noChangeAspect="1" noMove="1" noResize="1" noEditPoints="1" noAdjustHandles="1" noChangeArrowheads="1" noChangeShapeType="1" noTextEdit="1"/>
              </p:cNvSpPr>
              <p:nvPr/>
            </p:nvSpPr>
            <p:spPr>
              <a:xfrm>
                <a:off x="4769708" y="5393976"/>
                <a:ext cx="6627338" cy="369332"/>
              </a:xfrm>
              <a:prstGeom prst="rect">
                <a:avLst/>
              </a:prstGeom>
              <a:blipFill>
                <a:blip r:embed="rId3"/>
                <a:stretch>
                  <a:fillRect l="-76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94250E-2308-CB43-B664-0158CE52D7FE}"/>
                  </a:ext>
                </a:extLst>
              </p:cNvPr>
              <p:cNvSpPr txBox="1"/>
              <p:nvPr/>
            </p:nvSpPr>
            <p:spPr>
              <a:xfrm>
                <a:off x="4580235" y="5940460"/>
                <a:ext cx="6816811" cy="369332"/>
              </a:xfrm>
              <a:prstGeom prst="rect">
                <a:avLst/>
              </a:prstGeom>
              <a:noFill/>
            </p:spPr>
            <p:txBody>
              <a:bodyPr wrap="square" rtlCol="0">
                <a:spAutoFit/>
              </a:bodyPr>
              <a:lstStyle/>
              <a:p>
                <a:r>
                  <a:rPr lang="en-US" dirty="0"/>
                  <a:t>Second derivative of log-likelihood between </a:t>
                </a:r>
                <a:r>
                  <a:rPr lang="en-US" dirty="0" err="1"/>
                  <a:t>Xj</a:t>
                </a:r>
                <a:r>
                  <a:rPr lang="en-US" dirty="0"/>
                  <a:t> and Y w/respect to </a:t>
                </a:r>
                <a14:m>
                  <m:oMath xmlns:m="http://schemas.openxmlformats.org/officeDocument/2006/math">
                    <m:r>
                      <a:rPr lang="en-US" i="1">
                        <a:latin typeface="Cambria Math" panose="02040503050406030204" pitchFamily="18" charset="0"/>
                        <a:ea typeface="Cambria Math" panose="02040503050406030204" pitchFamily="18" charset="0"/>
                      </a:rPr>
                      <m:t>𝛽</m:t>
                    </m:r>
                  </m:oMath>
                </a14:m>
                <a:endParaRPr lang="en-US" dirty="0"/>
              </a:p>
            </p:txBody>
          </p:sp>
        </mc:Choice>
        <mc:Fallback xmlns="">
          <p:sp>
            <p:nvSpPr>
              <p:cNvPr id="10" name="TextBox 9">
                <a:extLst>
                  <a:ext uri="{FF2B5EF4-FFF2-40B4-BE49-F238E27FC236}">
                    <a16:creationId xmlns:a16="http://schemas.microsoft.com/office/drawing/2014/main" id="{D394250E-2308-CB43-B664-0158CE52D7FE}"/>
                  </a:ext>
                </a:extLst>
              </p:cNvPr>
              <p:cNvSpPr txBox="1">
                <a:spLocks noRot="1" noChangeAspect="1" noMove="1" noResize="1" noEditPoints="1" noAdjustHandles="1" noChangeArrowheads="1" noChangeShapeType="1" noTextEdit="1"/>
              </p:cNvSpPr>
              <p:nvPr/>
            </p:nvSpPr>
            <p:spPr>
              <a:xfrm>
                <a:off x="4580235" y="5940460"/>
                <a:ext cx="6816811" cy="369332"/>
              </a:xfrm>
              <a:prstGeom prst="rect">
                <a:avLst/>
              </a:prstGeom>
              <a:blipFill>
                <a:blip r:embed="rId4"/>
                <a:stretch>
                  <a:fillRect l="-745"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058143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7D2919-9B83-FA4C-A78A-A84F6FE845E0}"/>
                  </a:ext>
                </a:extLst>
              </p:cNvPr>
              <p:cNvSpPr>
                <a:spLocks noGrp="1"/>
              </p:cNvSpPr>
              <p:nvPr>
                <p:ph idx="1"/>
              </p:nvPr>
            </p:nvSpPr>
            <p:spPr/>
            <p:txBody>
              <a:bodyPr/>
              <a:lstStyle/>
              <a:p>
                <a:pPr marL="0" indent="0">
                  <a:buNone/>
                </a:pPr>
                <a:r>
                  <a:rPr lang="en-US" b="1" u="sng" dirty="0"/>
                  <a:t>Step 2: </a:t>
                </a:r>
                <a:r>
                  <a:rPr lang="en-US" dirty="0"/>
                  <a:t>Form a reduced data matrix with only those features that have coefficient greater than a threshold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pPr marL="0" indent="0">
                  <a:buNone/>
                </a:pPr>
                <a:r>
                  <a:rPr lang="en-US" u="sng" dirty="0"/>
                  <a:t>C</a:t>
                </a:r>
                <a14:m>
                  <m:oMath xmlns:m="http://schemas.openxmlformats.org/officeDocument/2006/math">
                    <m:r>
                      <a:rPr lang="en-US" i="1" u="sng" smtClean="0">
                        <a:latin typeface="Cambria Math" panose="02040503050406030204" pitchFamily="18" charset="0"/>
                        <a:ea typeface="Cambria Math" panose="02040503050406030204" pitchFamily="18" charset="0"/>
                      </a:rPr>
                      <m:t>𝜃</m:t>
                    </m:r>
                    <m:r>
                      <a:rPr lang="en-US" b="0" i="0" u="sng" smtClean="0">
                        <a:latin typeface="Cambria Math" panose="02040503050406030204" pitchFamily="18" charset="0"/>
                        <a:ea typeface="Cambria Math" panose="02040503050406030204" pitchFamily="18" charset="0"/>
                      </a:rPr>
                      <m:t>:</m:t>
                    </m:r>
                  </m:oMath>
                </a14:m>
                <a:r>
                  <a:rPr lang="en-US" u="sng" dirty="0"/>
                  <a:t> </a:t>
                </a:r>
                <a:r>
                  <a:rPr lang="en-US" dirty="0"/>
                  <a:t>Collection of indices such that |</a:t>
                </a:r>
                <a:r>
                  <a:rPr lang="en-US" dirty="0" err="1"/>
                  <a:t>Sj</a:t>
                </a:r>
                <a:r>
                  <a:rPr lang="en-US" dirty="0"/>
                  <a:t>| &gt;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pPr marL="0" indent="0">
                  <a:buNone/>
                </a:pPr>
                <a:r>
                  <a:rPr lang="en-US" i="1" dirty="0"/>
                  <a:t>Note: The threshold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i="1" dirty="0"/>
                  <a:t> here could be found by cross validation</a:t>
                </a:r>
              </a:p>
              <a:p>
                <a:pPr marL="0" indent="0">
                  <a:buNone/>
                </a:pPr>
                <a:endParaRPr lang="en-US" dirty="0"/>
              </a:p>
              <a:p>
                <a:pPr marL="0" indent="0">
                  <a:buNone/>
                </a:pPr>
                <a:r>
                  <a:rPr lang="en-US" b="1" u="sng" dirty="0"/>
                  <a:t>Step 3: </a:t>
                </a:r>
                <a:r>
                  <a:rPr lang="en-US" dirty="0"/>
                  <a:t>Compute the first few PC from the reduced data</a:t>
                </a:r>
              </a:p>
              <a:p>
                <a:pPr marL="0" indent="0">
                  <a:buNone/>
                </a:pPr>
                <a:r>
                  <a:rPr lang="en-US" b="1" u="sng" dirty="0"/>
                  <a:t>Step 4: </a:t>
                </a:r>
                <a:r>
                  <a:rPr lang="en-US" dirty="0"/>
                  <a:t>Predict based on PCs</a:t>
                </a:r>
              </a:p>
              <a:p>
                <a:endParaRPr lang="en-US" dirty="0"/>
              </a:p>
            </p:txBody>
          </p:sp>
        </mc:Choice>
        <mc:Fallback xmlns="">
          <p:sp>
            <p:nvSpPr>
              <p:cNvPr id="3" name="Content Placeholder 2">
                <a:extLst>
                  <a:ext uri="{FF2B5EF4-FFF2-40B4-BE49-F238E27FC236}">
                    <a16:creationId xmlns:a16="http://schemas.microsoft.com/office/drawing/2014/main" id="{517D2919-9B83-FA4C-A78A-A84F6FE845E0}"/>
                  </a:ext>
                </a:extLst>
              </p:cNvPr>
              <p:cNvSpPr>
                <a:spLocks noGrp="1" noRot="1" noChangeAspect="1" noMove="1" noResize="1" noEditPoints="1" noAdjustHandles="1" noChangeArrowheads="1" noChangeShapeType="1" noTextEdit="1"/>
              </p:cNvSpPr>
              <p:nvPr>
                <p:ph idx="1"/>
              </p:nvPr>
            </p:nvSpPr>
            <p:spPr>
              <a:blipFill>
                <a:blip r:embed="rId2"/>
                <a:stretch>
                  <a:fillRect l="-578" t="-69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B97D98A8-0A9F-234F-A20E-3758CCE0FE9D}"/>
              </a:ext>
            </a:extLst>
          </p:cNvPr>
          <p:cNvSpPr>
            <a:spLocks noGrp="1"/>
          </p:cNvSpPr>
          <p:nvPr>
            <p:ph type="title"/>
          </p:nvPr>
        </p:nvSpPr>
        <p:spPr/>
        <p:txBody>
          <a:bodyPr/>
          <a:lstStyle/>
          <a:p>
            <a:r>
              <a:rPr lang="en-US" dirty="0"/>
              <a:t>Bair’s Supervised PC</a:t>
            </a:r>
          </a:p>
        </p:txBody>
      </p:sp>
    </p:spTree>
    <p:extLst>
      <p:ext uri="{BB962C8B-B14F-4D97-AF65-F5344CB8AC3E}">
        <p14:creationId xmlns:p14="http://schemas.microsoft.com/office/powerpoint/2010/main" val="133638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898C-5B0C-1949-A6FE-0E97545A46DA}"/>
              </a:ext>
            </a:extLst>
          </p:cNvPr>
          <p:cNvSpPr>
            <a:spLocks noGrp="1"/>
          </p:cNvSpPr>
          <p:nvPr>
            <p:ph type="title"/>
          </p:nvPr>
        </p:nvSpPr>
        <p:spPr/>
        <p:txBody>
          <a:bodyPr/>
          <a:lstStyle/>
          <a:p>
            <a:r>
              <a:rPr lang="en-US" dirty="0"/>
              <a:t>Supervised Multidimensional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4964FF-AF8B-ED4E-B573-6CFA05DD5D2F}"/>
                  </a:ext>
                </a:extLst>
              </p:cNvPr>
              <p:cNvSpPr>
                <a:spLocks noGrp="1"/>
              </p:cNvSpPr>
              <p:nvPr>
                <p:ph idx="1"/>
              </p:nvPr>
            </p:nvSpPr>
            <p:spPr>
              <a:xfrm>
                <a:off x="2933699" y="2129061"/>
                <a:ext cx="8770571" cy="3651504"/>
              </a:xfrm>
            </p:spPr>
            <p:txBody>
              <a:bodyPr/>
              <a:lstStyle/>
              <a:p>
                <a:pPr marL="0" indent="0">
                  <a:buNone/>
                </a:pPr>
                <a:r>
                  <a:rPr lang="en-US" b="1" u="sng" dirty="0"/>
                  <a:t>Notations:</a:t>
                </a:r>
              </a:p>
              <a:p>
                <a:pPr marL="0" indent="0">
                  <a:buNone/>
                </a:pPr>
                <a:r>
                  <a:rPr lang="en-US" dirty="0"/>
                  <a:t>Matrix D: n * n ----- </a:t>
                </a:r>
                <a:r>
                  <a:rPr lang="en-US" dirty="0" err="1"/>
                  <a:t>Dij</a:t>
                </a:r>
                <a:r>
                  <a:rPr lang="en-US" dirty="0"/>
                  <a:t>: the Euclidean distance between observation xi and </a:t>
                </a:r>
                <a:r>
                  <a:rPr lang="en-US" dirty="0" err="1"/>
                  <a:t>xj</a:t>
                </a:r>
                <a:endParaRPr lang="en-US" dirty="0"/>
              </a:p>
              <a:p>
                <a:pPr marL="0" indent="0">
                  <a:buNone/>
                </a:pPr>
                <a:r>
                  <a:rPr lang="en-US" b="1" u="sng" dirty="0"/>
                  <a:t>Goal: </a:t>
                </a:r>
              </a:p>
              <a:p>
                <a:pPr marL="0" indent="0">
                  <a:buNone/>
                </a:pPr>
                <a:r>
                  <a:rPr lang="en-US" dirty="0"/>
                  <a:t>To find n S-dimensional configuration points z1 , ... , </a:t>
                </a:r>
                <a:r>
                  <a:rPr lang="en-US" dirty="0" err="1"/>
                  <a:t>zn</a:t>
                </a:r>
                <a:r>
                  <a:rPr lang="en-US" dirty="0"/>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𝑠</m:t>
                        </m:r>
                      </m:sup>
                    </m:sSup>
                  </m:oMath>
                </a14:m>
                <a:r>
                  <a:rPr lang="en-US" dirty="0"/>
                  <a:t> that minimize a function (Will define later)</a:t>
                </a:r>
              </a:p>
              <a:p>
                <a:pPr marL="0" indent="0">
                  <a:buNone/>
                </a:pPr>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74964FF-AF8B-ED4E-B573-6CFA05DD5D2F}"/>
                  </a:ext>
                </a:extLst>
              </p:cNvPr>
              <p:cNvSpPr>
                <a:spLocks noGrp="1" noRot="1" noChangeAspect="1" noMove="1" noResize="1" noEditPoints="1" noAdjustHandles="1" noChangeArrowheads="1" noChangeShapeType="1" noTextEdit="1"/>
              </p:cNvSpPr>
              <p:nvPr>
                <p:ph idx="1"/>
              </p:nvPr>
            </p:nvSpPr>
            <p:spPr>
              <a:xfrm>
                <a:off x="2933699" y="2129061"/>
                <a:ext cx="8770571" cy="3651504"/>
              </a:xfrm>
              <a:blipFill>
                <a:blip r:embed="rId2"/>
                <a:stretch>
                  <a:fillRect l="-578" t="-697"/>
                </a:stretch>
              </a:blipFill>
            </p:spPr>
            <p:txBody>
              <a:bodyPr/>
              <a:lstStyle/>
              <a:p>
                <a:r>
                  <a:rPr lang="en-US">
                    <a:noFill/>
                  </a:rPr>
                  <a:t> </a:t>
                </a:r>
              </a:p>
            </p:txBody>
          </p:sp>
        </mc:Fallback>
      </mc:AlternateContent>
    </p:spTree>
    <p:extLst>
      <p:ext uri="{BB962C8B-B14F-4D97-AF65-F5344CB8AC3E}">
        <p14:creationId xmlns:p14="http://schemas.microsoft.com/office/powerpoint/2010/main" val="3837363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8E816-4A96-2A4B-8A97-B89FA32BDFF0}"/>
              </a:ext>
            </a:extLst>
          </p:cNvPr>
          <p:cNvSpPr>
            <a:spLocks noGrp="1"/>
          </p:cNvSpPr>
          <p:nvPr>
            <p:ph idx="1"/>
          </p:nvPr>
        </p:nvSpPr>
        <p:spPr/>
        <p:txBody>
          <a:bodyPr/>
          <a:lstStyle/>
          <a:p>
            <a:r>
              <a:rPr lang="en-US" b="1" u="sng" dirty="0"/>
              <a:t>“Supervised”: </a:t>
            </a:r>
            <a:r>
              <a:rPr lang="en-US" dirty="0"/>
              <a:t>If </a:t>
            </a:r>
            <a:r>
              <a:rPr lang="en-US" dirty="0" err="1"/>
              <a:t>yi</a:t>
            </a:r>
            <a:r>
              <a:rPr lang="en-US" dirty="0"/>
              <a:t> ≈ </a:t>
            </a:r>
            <a:r>
              <a:rPr lang="en-US" dirty="0" err="1"/>
              <a:t>yj</a:t>
            </a:r>
            <a:r>
              <a:rPr lang="en-US" dirty="0"/>
              <a:t>, then we construct configuration points </a:t>
            </a:r>
            <a:r>
              <a:rPr lang="en-US" dirty="0" err="1"/>
              <a:t>zi</a:t>
            </a:r>
            <a:r>
              <a:rPr lang="en-US" dirty="0"/>
              <a:t> and </a:t>
            </a:r>
            <a:r>
              <a:rPr lang="en-US" dirty="0" err="1"/>
              <a:t>zj</a:t>
            </a:r>
            <a:r>
              <a:rPr lang="en-US" dirty="0"/>
              <a:t> that are not too far apart; otherwise, we construct configuration points such that ∥</a:t>
            </a:r>
            <a:r>
              <a:rPr lang="en-US" dirty="0" err="1"/>
              <a:t>zi</a:t>
            </a:r>
            <a:r>
              <a:rPr lang="en-US" dirty="0"/>
              <a:t> − </a:t>
            </a:r>
            <a:r>
              <a:rPr lang="en-US" dirty="0" err="1"/>
              <a:t>zj</a:t>
            </a:r>
            <a:r>
              <a:rPr lang="en-US" dirty="0"/>
              <a:t>∥ is large.  (</a:t>
            </a:r>
            <a:r>
              <a:rPr lang="en-US" dirty="0" err="1"/>
              <a:t>Tibshirani</a:t>
            </a:r>
            <a:r>
              <a:rPr lang="en-US" dirty="0"/>
              <a:t> 2010)</a:t>
            </a:r>
          </a:p>
          <a:p>
            <a:r>
              <a:rPr lang="en-US" b="1" u="sng" dirty="0"/>
              <a:t>Optimization Function</a:t>
            </a:r>
          </a:p>
          <a:p>
            <a:endParaRPr lang="en-US" dirty="0"/>
          </a:p>
        </p:txBody>
      </p:sp>
      <p:sp>
        <p:nvSpPr>
          <p:cNvPr id="4" name="Title 1">
            <a:extLst>
              <a:ext uri="{FF2B5EF4-FFF2-40B4-BE49-F238E27FC236}">
                <a16:creationId xmlns:a16="http://schemas.microsoft.com/office/drawing/2014/main" id="{F4668A78-F823-4B49-8EF2-4C21FB507744}"/>
              </a:ext>
            </a:extLst>
          </p:cNvPr>
          <p:cNvSpPr>
            <a:spLocks noGrp="1"/>
          </p:cNvSpPr>
          <p:nvPr>
            <p:ph type="title"/>
          </p:nvPr>
        </p:nvSpPr>
        <p:spPr/>
        <p:txBody>
          <a:bodyPr/>
          <a:lstStyle/>
          <a:p>
            <a:r>
              <a:rPr lang="en-US" dirty="0"/>
              <a:t>Supervised Multidimensional Scaling</a:t>
            </a:r>
          </a:p>
        </p:txBody>
      </p:sp>
      <p:pic>
        <p:nvPicPr>
          <p:cNvPr id="6" name="Picture 5">
            <a:extLst>
              <a:ext uri="{FF2B5EF4-FFF2-40B4-BE49-F238E27FC236}">
                <a16:creationId xmlns:a16="http://schemas.microsoft.com/office/drawing/2014/main" id="{FEF3C9B9-0B91-914D-AB1A-18F8ACBB82F5}"/>
              </a:ext>
            </a:extLst>
          </p:cNvPr>
          <p:cNvPicPr>
            <a:picLocks noChangeAspect="1"/>
          </p:cNvPicPr>
          <p:nvPr/>
        </p:nvPicPr>
        <p:blipFill>
          <a:blip r:embed="rId2"/>
          <a:stretch>
            <a:fillRect/>
          </a:stretch>
        </p:blipFill>
        <p:spPr>
          <a:xfrm>
            <a:off x="3170901" y="4047650"/>
            <a:ext cx="8533370" cy="1000215"/>
          </a:xfrm>
          <a:prstGeom prst="rect">
            <a:avLst/>
          </a:prstGeom>
        </p:spPr>
      </p:pic>
      <p:sp>
        <p:nvSpPr>
          <p:cNvPr id="7" name="TextBox 6">
            <a:extLst>
              <a:ext uri="{FF2B5EF4-FFF2-40B4-BE49-F238E27FC236}">
                <a16:creationId xmlns:a16="http://schemas.microsoft.com/office/drawing/2014/main" id="{88BCD2A2-6B4E-B143-87A4-391F6927A54A}"/>
              </a:ext>
            </a:extLst>
          </p:cNvPr>
          <p:cNvSpPr txBox="1"/>
          <p:nvPr/>
        </p:nvSpPr>
        <p:spPr>
          <a:xfrm>
            <a:off x="8009601" y="5199552"/>
            <a:ext cx="3694670" cy="369332"/>
          </a:xfrm>
          <a:prstGeom prst="rect">
            <a:avLst/>
          </a:prstGeom>
          <a:noFill/>
        </p:spPr>
        <p:txBody>
          <a:bodyPr wrap="square" rtlCol="0">
            <a:spAutoFit/>
          </a:bodyPr>
          <a:lstStyle/>
          <a:p>
            <a:r>
              <a:rPr lang="en-US" dirty="0"/>
              <a:t>Take outcome into consideration</a:t>
            </a:r>
          </a:p>
        </p:txBody>
      </p:sp>
      <p:sp>
        <p:nvSpPr>
          <p:cNvPr id="8" name="TextBox 7">
            <a:extLst>
              <a:ext uri="{FF2B5EF4-FFF2-40B4-BE49-F238E27FC236}">
                <a16:creationId xmlns:a16="http://schemas.microsoft.com/office/drawing/2014/main" id="{3AD316C5-08EC-EF48-83E6-1FE0809363A0}"/>
              </a:ext>
            </a:extLst>
          </p:cNvPr>
          <p:cNvSpPr txBox="1"/>
          <p:nvPr/>
        </p:nvSpPr>
        <p:spPr>
          <a:xfrm>
            <a:off x="6288256" y="5554550"/>
            <a:ext cx="5416015" cy="369332"/>
          </a:xfrm>
          <a:prstGeom prst="rect">
            <a:avLst/>
          </a:prstGeom>
          <a:noFill/>
        </p:spPr>
        <p:txBody>
          <a:bodyPr wrap="square" rtlCol="0">
            <a:spAutoFit/>
          </a:bodyPr>
          <a:lstStyle/>
          <a:p>
            <a:r>
              <a:rPr lang="en-US" dirty="0"/>
              <a:t>Alpha is the tuning, return to unsupervised when zero</a:t>
            </a:r>
          </a:p>
        </p:txBody>
      </p:sp>
      <p:sp>
        <p:nvSpPr>
          <p:cNvPr id="9" name="TextBox 8">
            <a:extLst>
              <a:ext uri="{FF2B5EF4-FFF2-40B4-BE49-F238E27FC236}">
                <a16:creationId xmlns:a16="http://schemas.microsoft.com/office/drawing/2014/main" id="{3C42BB0F-EA61-0F4D-81BB-BDF839D10154}"/>
              </a:ext>
            </a:extLst>
          </p:cNvPr>
          <p:cNvSpPr txBox="1"/>
          <p:nvPr/>
        </p:nvSpPr>
        <p:spPr>
          <a:xfrm>
            <a:off x="6288255" y="5944238"/>
            <a:ext cx="5416015" cy="646331"/>
          </a:xfrm>
          <a:prstGeom prst="rect">
            <a:avLst/>
          </a:prstGeom>
          <a:noFill/>
        </p:spPr>
        <p:txBody>
          <a:bodyPr wrap="square" rtlCol="0">
            <a:spAutoFit/>
          </a:bodyPr>
          <a:lstStyle/>
          <a:p>
            <a:r>
              <a:rPr lang="en-US" dirty="0"/>
              <a:t>When </a:t>
            </a:r>
            <a:r>
              <a:rPr lang="en-US" dirty="0" err="1"/>
              <a:t>yj</a:t>
            </a:r>
            <a:r>
              <a:rPr lang="en-US" dirty="0"/>
              <a:t>&gt;</a:t>
            </a:r>
            <a:r>
              <a:rPr lang="en-US" dirty="0" err="1"/>
              <a:t>yi</a:t>
            </a:r>
            <a:r>
              <a:rPr lang="en-US" dirty="0"/>
              <a:t>, and is highly supervised, then </a:t>
            </a:r>
            <a:r>
              <a:rPr lang="en-US" dirty="0" err="1"/>
              <a:t>Zj</a:t>
            </a:r>
            <a:r>
              <a:rPr lang="en-US" dirty="0"/>
              <a:t>&gt;</a:t>
            </a:r>
            <a:r>
              <a:rPr lang="en-US" dirty="0" err="1"/>
              <a:t>Zi</a:t>
            </a:r>
            <a:r>
              <a:rPr lang="en-US" dirty="0"/>
              <a:t>, which still preserve similarity</a:t>
            </a:r>
          </a:p>
        </p:txBody>
      </p:sp>
      <p:sp>
        <p:nvSpPr>
          <p:cNvPr id="10" name="TextBox 9">
            <a:extLst>
              <a:ext uri="{FF2B5EF4-FFF2-40B4-BE49-F238E27FC236}">
                <a16:creationId xmlns:a16="http://schemas.microsoft.com/office/drawing/2014/main" id="{DAF796C0-1B74-D245-B677-9F8AC809622F}"/>
              </a:ext>
            </a:extLst>
          </p:cNvPr>
          <p:cNvSpPr txBox="1"/>
          <p:nvPr/>
        </p:nvSpPr>
        <p:spPr>
          <a:xfrm>
            <a:off x="8009601" y="3409012"/>
            <a:ext cx="3694670" cy="369332"/>
          </a:xfrm>
          <a:prstGeom prst="rect">
            <a:avLst/>
          </a:prstGeom>
          <a:noFill/>
        </p:spPr>
        <p:txBody>
          <a:bodyPr wrap="square" rtlCol="0">
            <a:spAutoFit/>
          </a:bodyPr>
          <a:lstStyle/>
          <a:p>
            <a:r>
              <a:rPr lang="en-US" dirty="0"/>
              <a:t>Put two terms on the same scale</a:t>
            </a:r>
          </a:p>
        </p:txBody>
      </p:sp>
      <p:cxnSp>
        <p:nvCxnSpPr>
          <p:cNvPr id="12" name="Straight Arrow Connector 11">
            <a:extLst>
              <a:ext uri="{FF2B5EF4-FFF2-40B4-BE49-F238E27FC236}">
                <a16:creationId xmlns:a16="http://schemas.microsoft.com/office/drawing/2014/main" id="{24D81902-02B5-CD47-8F18-F52277CC75CB}"/>
              </a:ext>
            </a:extLst>
          </p:cNvPr>
          <p:cNvCxnSpPr>
            <a:cxnSpLocks/>
          </p:cNvCxnSpPr>
          <p:nvPr/>
        </p:nvCxnSpPr>
        <p:spPr>
          <a:xfrm flipH="1" flipV="1">
            <a:off x="9010498" y="4705839"/>
            <a:ext cx="491849" cy="602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37BFAB-5D3E-DC43-A1EC-D3BB2CDBD2D5}"/>
              </a:ext>
            </a:extLst>
          </p:cNvPr>
          <p:cNvCxnSpPr>
            <a:cxnSpLocks/>
          </p:cNvCxnSpPr>
          <p:nvPr/>
        </p:nvCxnSpPr>
        <p:spPr>
          <a:xfrm flipV="1">
            <a:off x="7123968" y="4646142"/>
            <a:ext cx="734929" cy="98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C19356-91F7-CD4B-ADAC-76E94B0DCAB3}"/>
              </a:ext>
            </a:extLst>
          </p:cNvPr>
          <p:cNvCxnSpPr>
            <a:cxnSpLocks/>
          </p:cNvCxnSpPr>
          <p:nvPr/>
        </p:nvCxnSpPr>
        <p:spPr>
          <a:xfrm flipV="1">
            <a:off x="8454733" y="4705839"/>
            <a:ext cx="318564" cy="1313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DCC1D9-7CF3-484C-9439-8178ABC7BF3B}"/>
              </a:ext>
            </a:extLst>
          </p:cNvPr>
          <p:cNvCxnSpPr>
            <a:cxnSpLocks/>
          </p:cNvCxnSpPr>
          <p:nvPr/>
        </p:nvCxnSpPr>
        <p:spPr>
          <a:xfrm>
            <a:off x="9502347" y="3738311"/>
            <a:ext cx="444842" cy="98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31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par>
                                <p:cTn id="24" presetID="5"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heckerboard(across)">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par>
                                <p:cTn id="32" presetID="5" presetClass="entr" presetSubtype="1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heckerboard(across)">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a:xfrm>
            <a:off x="2933700" y="2268639"/>
            <a:ext cx="8770571" cy="4421528"/>
          </a:xfrm>
        </p:spPr>
        <p:txBody>
          <a:bodyPr>
            <a:normAutofit fontScale="85000" lnSpcReduction="10000"/>
          </a:bodyPr>
          <a:lstStyle/>
          <a:p>
            <a:pPr marL="0" indent="0">
              <a:buNone/>
            </a:pPr>
            <a:r>
              <a:rPr lang="en-US" sz="2100" u="sng" dirty="0"/>
              <a:t>Motivation:</a:t>
            </a:r>
          </a:p>
          <a:p>
            <a:r>
              <a:rPr lang="en-US" sz="2100" dirty="0"/>
              <a:t>Outliers will affect the model parameter, which leads to overfitting and high variance</a:t>
            </a:r>
          </a:p>
          <a:p>
            <a:r>
              <a:rPr lang="en-US" sz="2100" dirty="0"/>
              <a:t>Model Accuracy is an issue</a:t>
            </a:r>
          </a:p>
          <a:p>
            <a:pPr marL="0" indent="0">
              <a:buNone/>
            </a:pPr>
            <a:r>
              <a:rPr lang="en-US" u="sng" dirty="0"/>
              <a:t>Assumptions/Prerequisites:</a:t>
            </a:r>
          </a:p>
          <a:p>
            <a:r>
              <a:rPr lang="en-US" dirty="0"/>
              <a:t>Instability of training set (only then will bagging improve accuracy)</a:t>
            </a:r>
          </a:p>
          <a:p>
            <a:pPr marL="0" indent="0">
              <a:buNone/>
            </a:pPr>
            <a:r>
              <a:rPr lang="en-US" u="sng" dirty="0"/>
              <a:t>Advantages:</a:t>
            </a:r>
          </a:p>
          <a:p>
            <a:r>
              <a:rPr lang="en-US" dirty="0"/>
              <a:t>By averaging predictor parameters, bagging will effectively down-weight the influences from outliers (Bad Leverages) (Yves 2004)</a:t>
            </a:r>
          </a:p>
          <a:p>
            <a:r>
              <a:rPr lang="en-US" dirty="0"/>
              <a:t>Improve Accuracy (</a:t>
            </a:r>
            <a:r>
              <a:rPr lang="en-US" dirty="0" err="1"/>
              <a:t>Breiman</a:t>
            </a:r>
            <a:r>
              <a:rPr lang="en-US" dirty="0"/>
              <a:t> 1994)</a:t>
            </a:r>
          </a:p>
          <a:p>
            <a:pPr marL="0" indent="0">
              <a:buNone/>
            </a:pPr>
            <a:r>
              <a:rPr lang="en-US" u="sng" dirty="0"/>
              <a:t>Disadvantages:</a:t>
            </a:r>
          </a:p>
          <a:p>
            <a:r>
              <a:rPr lang="en-US" dirty="0"/>
              <a:t>Down-weight good leverages at the same time (Yves 2004)</a:t>
            </a:r>
          </a:p>
          <a:p>
            <a:r>
              <a:rPr lang="en-US" dirty="0"/>
              <a:t>Complicated interpretation (</a:t>
            </a:r>
            <a:r>
              <a:rPr lang="en-US" dirty="0" err="1"/>
              <a:t>Breiman</a:t>
            </a:r>
            <a:r>
              <a:rPr lang="en-US" dirty="0"/>
              <a:t> 1994)</a:t>
            </a:r>
          </a:p>
          <a:p>
            <a:endParaRPr lang="en-US" dirty="0"/>
          </a:p>
          <a:p>
            <a:endParaRPr lang="en-US" u="sng" dirty="0"/>
          </a:p>
          <a:p>
            <a:endParaRPr lang="en-US" dirty="0"/>
          </a:p>
        </p:txBody>
      </p:sp>
    </p:spTree>
    <p:extLst>
      <p:ext uri="{BB962C8B-B14F-4D97-AF65-F5344CB8AC3E}">
        <p14:creationId xmlns:p14="http://schemas.microsoft.com/office/powerpoint/2010/main" val="423819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95A88-6C91-0F47-A40A-F172D646A5CF}"/>
              </a:ext>
            </a:extLst>
          </p:cNvPr>
          <p:cNvSpPr>
            <a:spLocks noGrp="1"/>
          </p:cNvSpPr>
          <p:nvPr>
            <p:ph idx="1"/>
          </p:nvPr>
        </p:nvSpPr>
        <p:spPr>
          <a:xfrm>
            <a:off x="2933700" y="2129061"/>
            <a:ext cx="8770571" cy="3651504"/>
          </a:xfrm>
        </p:spPr>
        <p:txBody>
          <a:bodyPr/>
          <a:lstStyle/>
          <a:p>
            <a:r>
              <a:rPr lang="en-US" dirty="0"/>
              <a:t>Supervised VS Unsupervised (In term of separation</a:t>
            </a:r>
            <a:r>
              <a:rPr lang="zh-CN" altLang="en-US" dirty="0"/>
              <a:t> </a:t>
            </a:r>
            <a:r>
              <a:rPr lang="en-US" altLang="zh-CN" dirty="0"/>
              <a:t>and classification</a:t>
            </a:r>
            <a:r>
              <a:rPr lang="en-US" dirty="0"/>
              <a:t>)</a:t>
            </a:r>
          </a:p>
        </p:txBody>
      </p:sp>
      <p:sp>
        <p:nvSpPr>
          <p:cNvPr id="4" name="Title 1">
            <a:extLst>
              <a:ext uri="{FF2B5EF4-FFF2-40B4-BE49-F238E27FC236}">
                <a16:creationId xmlns:a16="http://schemas.microsoft.com/office/drawing/2014/main" id="{F7F5FEAF-5999-4143-9DF0-01E682699923}"/>
              </a:ext>
            </a:extLst>
          </p:cNvPr>
          <p:cNvSpPr>
            <a:spLocks noGrp="1"/>
          </p:cNvSpPr>
          <p:nvPr>
            <p:ph type="title"/>
          </p:nvPr>
        </p:nvSpPr>
        <p:spPr/>
        <p:txBody>
          <a:bodyPr/>
          <a:lstStyle/>
          <a:p>
            <a:r>
              <a:rPr lang="en-US" dirty="0"/>
              <a:t>Supervised Multidimensional Scaling</a:t>
            </a:r>
          </a:p>
        </p:txBody>
      </p:sp>
      <p:pic>
        <p:nvPicPr>
          <p:cNvPr id="6" name="Picture 5">
            <a:extLst>
              <a:ext uri="{FF2B5EF4-FFF2-40B4-BE49-F238E27FC236}">
                <a16:creationId xmlns:a16="http://schemas.microsoft.com/office/drawing/2014/main" id="{9E8962FA-D074-2E47-9E54-B12711078F0F}"/>
              </a:ext>
            </a:extLst>
          </p:cNvPr>
          <p:cNvPicPr>
            <a:picLocks noChangeAspect="1"/>
          </p:cNvPicPr>
          <p:nvPr/>
        </p:nvPicPr>
        <p:blipFill>
          <a:blip r:embed="rId3"/>
          <a:stretch>
            <a:fillRect/>
          </a:stretch>
        </p:blipFill>
        <p:spPr>
          <a:xfrm>
            <a:off x="4497859" y="2512291"/>
            <a:ext cx="7694141" cy="4345709"/>
          </a:xfrm>
          <a:prstGeom prst="rect">
            <a:avLst/>
          </a:prstGeom>
        </p:spPr>
      </p:pic>
      <p:sp>
        <p:nvSpPr>
          <p:cNvPr id="7" name="TextBox 6">
            <a:extLst>
              <a:ext uri="{FF2B5EF4-FFF2-40B4-BE49-F238E27FC236}">
                <a16:creationId xmlns:a16="http://schemas.microsoft.com/office/drawing/2014/main" id="{C3E14DE3-39DE-694D-AA3C-5AC07B799291}"/>
              </a:ext>
            </a:extLst>
          </p:cNvPr>
          <p:cNvSpPr txBox="1"/>
          <p:nvPr/>
        </p:nvSpPr>
        <p:spPr>
          <a:xfrm>
            <a:off x="446387" y="2512291"/>
            <a:ext cx="1705233" cy="369332"/>
          </a:xfrm>
          <a:prstGeom prst="rect">
            <a:avLst/>
          </a:prstGeom>
          <a:noFill/>
        </p:spPr>
        <p:txBody>
          <a:bodyPr wrap="square" rtlCol="0">
            <a:spAutoFit/>
          </a:bodyPr>
          <a:lstStyle/>
          <a:p>
            <a:r>
              <a:rPr lang="en-US" dirty="0" err="1"/>
              <a:t>Tibshirani</a:t>
            </a:r>
            <a:r>
              <a:rPr lang="en-US" dirty="0"/>
              <a:t> 2010</a:t>
            </a:r>
          </a:p>
        </p:txBody>
      </p:sp>
      <p:pic>
        <p:nvPicPr>
          <p:cNvPr id="9" name="Picture 8">
            <a:extLst>
              <a:ext uri="{FF2B5EF4-FFF2-40B4-BE49-F238E27FC236}">
                <a16:creationId xmlns:a16="http://schemas.microsoft.com/office/drawing/2014/main" id="{17D470D3-4E5E-0546-9C2F-DDFC5C0344B4}"/>
              </a:ext>
            </a:extLst>
          </p:cNvPr>
          <p:cNvPicPr>
            <a:picLocks noChangeAspect="1"/>
          </p:cNvPicPr>
          <p:nvPr/>
        </p:nvPicPr>
        <p:blipFill>
          <a:blip r:embed="rId4"/>
          <a:stretch>
            <a:fillRect/>
          </a:stretch>
        </p:blipFill>
        <p:spPr>
          <a:xfrm>
            <a:off x="21585" y="3462134"/>
            <a:ext cx="7388389" cy="3395866"/>
          </a:xfrm>
          <a:prstGeom prst="rect">
            <a:avLst/>
          </a:prstGeom>
        </p:spPr>
      </p:pic>
    </p:spTree>
    <p:extLst>
      <p:ext uri="{BB962C8B-B14F-4D97-AF65-F5344CB8AC3E}">
        <p14:creationId xmlns:p14="http://schemas.microsoft.com/office/powerpoint/2010/main" val="609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693AE7-F7DB-0942-848B-AFA89B57130F}"/>
              </a:ext>
            </a:extLst>
          </p:cNvPr>
          <p:cNvSpPr>
            <a:spLocks noGrp="1"/>
          </p:cNvSpPr>
          <p:nvPr>
            <p:ph idx="1"/>
          </p:nvPr>
        </p:nvSpPr>
        <p:spPr/>
        <p:txBody>
          <a:bodyPr/>
          <a:lstStyle/>
          <a:p>
            <a:pPr marL="0" indent="0">
              <a:buNone/>
            </a:pPr>
            <a:r>
              <a:rPr lang="en-US" dirty="0"/>
              <a:t>Advantages:</a:t>
            </a:r>
          </a:p>
          <a:p>
            <a:r>
              <a:rPr lang="en-US" dirty="0"/>
              <a:t>Visualization</a:t>
            </a:r>
          </a:p>
          <a:p>
            <a:pPr marL="0" indent="0">
              <a:buNone/>
            </a:pPr>
            <a:endParaRPr lang="en-US" dirty="0"/>
          </a:p>
        </p:txBody>
      </p:sp>
      <p:sp>
        <p:nvSpPr>
          <p:cNvPr id="4" name="Title 1">
            <a:extLst>
              <a:ext uri="{FF2B5EF4-FFF2-40B4-BE49-F238E27FC236}">
                <a16:creationId xmlns:a16="http://schemas.microsoft.com/office/drawing/2014/main" id="{7E185A84-474F-A344-9846-A72C6DA34087}"/>
              </a:ext>
            </a:extLst>
          </p:cNvPr>
          <p:cNvSpPr>
            <a:spLocks noGrp="1"/>
          </p:cNvSpPr>
          <p:nvPr>
            <p:ph type="title"/>
          </p:nvPr>
        </p:nvSpPr>
        <p:spPr/>
        <p:txBody>
          <a:bodyPr/>
          <a:lstStyle/>
          <a:p>
            <a:r>
              <a:rPr lang="en-US" dirty="0"/>
              <a:t>Supervised Multidimensional Scaling</a:t>
            </a:r>
          </a:p>
        </p:txBody>
      </p:sp>
    </p:spTree>
    <p:extLst>
      <p:ext uri="{BB962C8B-B14F-4D97-AF65-F5344CB8AC3E}">
        <p14:creationId xmlns:p14="http://schemas.microsoft.com/office/powerpoint/2010/main" val="3153063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8E9-6AEF-8A46-A7F5-12DA6DB14686}"/>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E5C3A1B-A885-F94A-B558-0CAEEBF90E36}"/>
              </a:ext>
            </a:extLst>
          </p:cNvPr>
          <p:cNvSpPr>
            <a:spLocks noGrp="1"/>
          </p:cNvSpPr>
          <p:nvPr>
            <p:ph idx="1"/>
          </p:nvPr>
        </p:nvSpPr>
        <p:spPr/>
        <p:txBody>
          <a:bodyPr/>
          <a:lstStyle/>
          <a:p>
            <a:pPr marL="0" indent="0">
              <a:buNone/>
            </a:pPr>
            <a:r>
              <a:rPr lang="en-US" b="1" u="sng" dirty="0"/>
              <a:t>Development Overview:</a:t>
            </a:r>
          </a:p>
          <a:p>
            <a:r>
              <a:rPr lang="en-US" dirty="0"/>
              <a:t>Fisher discriminant analysis (</a:t>
            </a:r>
            <a:r>
              <a:rPr lang="en-US" dirty="0" err="1"/>
              <a:t>Scholkopft</a:t>
            </a:r>
            <a:r>
              <a:rPr lang="en-US" dirty="0"/>
              <a:t> and </a:t>
            </a:r>
            <a:r>
              <a:rPr lang="en-US" dirty="0" err="1"/>
              <a:t>Mullert</a:t>
            </a:r>
            <a:r>
              <a:rPr lang="en-US" dirty="0"/>
              <a:t>, 1999) </a:t>
            </a:r>
          </a:p>
          <a:p>
            <a:pPr>
              <a:buFont typeface="Arial" panose="020B0604020202020204" pitchFamily="34" charset="0"/>
              <a:buChar char="•"/>
            </a:pPr>
            <a:r>
              <a:rPr lang="en-US" dirty="0"/>
              <a:t>Problem: Can’t capture multi-modality, and within-cluster similarity </a:t>
            </a:r>
          </a:p>
          <a:p>
            <a:r>
              <a:rPr lang="en-US" dirty="0"/>
              <a:t>Local-preserving projection (</a:t>
            </a:r>
            <a:r>
              <a:rPr lang="en-US" dirty="0" err="1"/>
              <a:t>Niyogi</a:t>
            </a:r>
            <a:r>
              <a:rPr lang="en-US" dirty="0"/>
              <a:t>, 2004) </a:t>
            </a:r>
          </a:p>
          <a:p>
            <a:r>
              <a:rPr lang="en-US" dirty="0"/>
              <a:t>Local Fisher discriminant analysis (Sugiyama, 2006) </a:t>
            </a:r>
          </a:p>
          <a:p>
            <a:endParaRPr lang="en-US" dirty="0"/>
          </a:p>
          <a:p>
            <a:endParaRPr lang="en-US" dirty="0"/>
          </a:p>
        </p:txBody>
      </p:sp>
      <p:sp>
        <p:nvSpPr>
          <p:cNvPr id="4" name="Title 1">
            <a:extLst>
              <a:ext uri="{FF2B5EF4-FFF2-40B4-BE49-F238E27FC236}">
                <a16:creationId xmlns:a16="http://schemas.microsoft.com/office/drawing/2014/main" id="{FE9F5AD9-282F-6D46-8CA0-6000EA4A3CBA}"/>
              </a:ext>
            </a:extLst>
          </p:cNvPr>
          <p:cNvSpPr txBox="1">
            <a:spLocks/>
          </p:cNvSpPr>
          <p:nvPr/>
        </p:nvSpPr>
        <p:spPr>
          <a:xfrm>
            <a:off x="3086100" y="720745"/>
            <a:ext cx="8770571" cy="1560716"/>
          </a:xfrm>
          <a:prstGeom prst="rect">
            <a:avLst/>
          </a:prstGeom>
        </p:spPr>
        <p:txBody>
          <a:bodyPr vert="horz" lIns="91440" tIns="45720" rIns="91440" bIns="45720" rtlCol="0" anchor="t">
            <a:normAutofit/>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dirty="0"/>
              <a:t>Linear Discriminants Analysis  </a:t>
            </a:r>
          </a:p>
        </p:txBody>
      </p:sp>
    </p:spTree>
    <p:extLst>
      <p:ext uri="{BB962C8B-B14F-4D97-AF65-F5344CB8AC3E}">
        <p14:creationId xmlns:p14="http://schemas.microsoft.com/office/powerpoint/2010/main" val="3405105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23BA-B869-2D4A-9FD2-7244DD15745D}"/>
              </a:ext>
            </a:extLst>
          </p:cNvPr>
          <p:cNvSpPr>
            <a:spLocks noGrp="1"/>
          </p:cNvSpPr>
          <p:nvPr>
            <p:ph type="title"/>
          </p:nvPr>
        </p:nvSpPr>
        <p:spPr/>
        <p:txBody>
          <a:bodyPr/>
          <a:lstStyle/>
          <a:p>
            <a:r>
              <a:rPr lang="en-US" dirty="0"/>
              <a:t>Linear Discriminants Analysis  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E4143F-D404-0D42-AF5C-6B6D107FBA3D}"/>
                  </a:ext>
                </a:extLst>
              </p:cNvPr>
              <p:cNvSpPr>
                <a:spLocks noGrp="1"/>
              </p:cNvSpPr>
              <p:nvPr>
                <p:ph idx="1"/>
              </p:nvPr>
            </p:nvSpPr>
            <p:spPr/>
            <p:txBody>
              <a:bodyPr/>
              <a:lstStyle/>
              <a:p>
                <a:pPr marL="0" indent="0">
                  <a:buNone/>
                </a:pPr>
                <a:r>
                  <a:rPr lang="en-US" b="1" u="sng" dirty="0"/>
                  <a:t>Goal: </a:t>
                </a:r>
                <a:r>
                  <a:rPr lang="en-US" dirty="0"/>
                  <a:t>Reduce Dimensions while preserving class </a:t>
                </a:r>
                <a:r>
                  <a:rPr lang="en-US" u="sng" dirty="0"/>
                  <a:t>discriminatory</a:t>
                </a:r>
                <a:r>
                  <a:rPr lang="en-US" dirty="0"/>
                  <a:t> information</a:t>
                </a:r>
              </a:p>
              <a:p>
                <a:pPr marL="0" indent="0">
                  <a:buNone/>
                </a:pPr>
                <a:r>
                  <a:rPr lang="en-US" b="1" u="sng" dirty="0"/>
                  <a:t>Basic rational: </a:t>
                </a:r>
                <a:r>
                  <a:rPr lang="en-US" dirty="0"/>
                  <a:t>To project data points on a line that maximize separation between classes, and obtain a </a:t>
                </a:r>
                <a:r>
                  <a:rPr lang="en-US" dirty="0">
                    <a:solidFill>
                      <a:srgbClr val="FF0000"/>
                    </a:solidFill>
                  </a:rPr>
                  <a:t>scalar Y=</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𝑊</m:t>
                        </m:r>
                      </m:e>
                      <m:sup>
                        <m:r>
                          <a:rPr lang="en-US" b="0" i="1" smtClean="0">
                            <a:solidFill>
                              <a:srgbClr val="FF0000"/>
                            </a:solidFill>
                            <a:latin typeface="Cambria Math" panose="02040503050406030204" pitchFamily="18" charset="0"/>
                          </a:rPr>
                          <m:t>𝑇</m:t>
                        </m:r>
                      </m:sup>
                    </m:sSup>
                  </m:oMath>
                </a14:m>
                <a:r>
                  <a:rPr lang="en-US" dirty="0">
                    <a:solidFill>
                      <a:srgbClr val="FF0000"/>
                    </a:solidFill>
                  </a:rPr>
                  <a:t>X</a:t>
                </a:r>
                <a:endParaRPr lang="en-US" dirty="0"/>
              </a:p>
            </p:txBody>
          </p:sp>
        </mc:Choice>
        <mc:Fallback xmlns="">
          <p:sp>
            <p:nvSpPr>
              <p:cNvPr id="3" name="Content Placeholder 2">
                <a:extLst>
                  <a:ext uri="{FF2B5EF4-FFF2-40B4-BE49-F238E27FC236}">
                    <a16:creationId xmlns:a16="http://schemas.microsoft.com/office/drawing/2014/main" id="{8FE4143F-D404-0D42-AF5C-6B6D107FBA3D}"/>
                  </a:ext>
                </a:extLst>
              </p:cNvPr>
              <p:cNvSpPr>
                <a:spLocks noGrp="1" noRot="1" noChangeAspect="1" noMove="1" noResize="1" noEditPoints="1" noAdjustHandles="1" noChangeArrowheads="1" noChangeShapeType="1" noTextEdit="1"/>
              </p:cNvSpPr>
              <p:nvPr>
                <p:ph idx="1"/>
              </p:nvPr>
            </p:nvSpPr>
            <p:spPr>
              <a:blipFill>
                <a:blip r:embed="rId2"/>
                <a:stretch>
                  <a:fillRect l="-578" t="-6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7F2C016-6E6B-144A-AFC3-9C14E0BFA766}"/>
              </a:ext>
            </a:extLst>
          </p:cNvPr>
          <p:cNvPicPr>
            <a:picLocks noChangeAspect="1"/>
          </p:cNvPicPr>
          <p:nvPr/>
        </p:nvPicPr>
        <p:blipFill>
          <a:blip r:embed="rId3"/>
          <a:stretch>
            <a:fillRect/>
          </a:stretch>
        </p:blipFill>
        <p:spPr>
          <a:xfrm>
            <a:off x="3494387" y="3955706"/>
            <a:ext cx="7251872" cy="2679872"/>
          </a:xfrm>
          <a:prstGeom prst="rect">
            <a:avLst/>
          </a:prstGeom>
        </p:spPr>
      </p:pic>
    </p:spTree>
    <p:extLst>
      <p:ext uri="{BB962C8B-B14F-4D97-AF65-F5344CB8AC3E}">
        <p14:creationId xmlns:p14="http://schemas.microsoft.com/office/powerpoint/2010/main" val="3900313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D3CAC-14C5-0C45-A9B7-C3EC874C4350}"/>
              </a:ext>
            </a:extLst>
          </p:cNvPr>
          <p:cNvSpPr>
            <a:spLocks noGrp="1"/>
          </p:cNvSpPr>
          <p:nvPr>
            <p:ph idx="1"/>
          </p:nvPr>
        </p:nvSpPr>
        <p:spPr>
          <a:xfrm>
            <a:off x="2933700" y="2487826"/>
            <a:ext cx="8770571" cy="4135395"/>
          </a:xfrm>
        </p:spPr>
        <p:txBody>
          <a:bodyPr>
            <a:normAutofit lnSpcReduction="10000"/>
          </a:bodyPr>
          <a:lstStyle/>
          <a:p>
            <a:r>
              <a:rPr lang="en-US" dirty="0"/>
              <a:t>Define Objective Function involving the scalar Y</a:t>
            </a:r>
          </a:p>
          <a:p>
            <a:endParaRPr lang="en-US" dirty="0"/>
          </a:p>
          <a:p>
            <a:endParaRPr lang="en-US" dirty="0"/>
          </a:p>
          <a:p>
            <a:endParaRPr lang="en-US" dirty="0"/>
          </a:p>
          <a:p>
            <a:r>
              <a:rPr lang="en-US" dirty="0"/>
              <a:t>Because we project those points onto a line, so our objective function would be the </a:t>
            </a:r>
            <a:r>
              <a:rPr lang="en-US" dirty="0">
                <a:solidFill>
                  <a:srgbClr val="FF0000"/>
                </a:solidFill>
              </a:rPr>
              <a:t>distance between projected means</a:t>
            </a:r>
          </a:p>
          <a:p>
            <a:endParaRPr lang="en-US" dirty="0">
              <a:solidFill>
                <a:srgbClr val="FF0000"/>
              </a:solidFill>
            </a:endParaRPr>
          </a:p>
          <a:p>
            <a:endParaRPr lang="en-US" dirty="0">
              <a:solidFill>
                <a:srgbClr val="FF0000"/>
              </a:solidFill>
            </a:endParaRPr>
          </a:p>
          <a:p>
            <a:r>
              <a:rPr lang="en-US" dirty="0">
                <a:solidFill>
                  <a:schemeClr val="tx1"/>
                </a:solidFill>
              </a:rPr>
              <a:t>???Problem with the above: didn’t take standard deviation within one classification into consideration</a:t>
            </a:r>
          </a:p>
          <a:p>
            <a:endParaRPr lang="en-US" dirty="0"/>
          </a:p>
        </p:txBody>
      </p:sp>
      <p:sp>
        <p:nvSpPr>
          <p:cNvPr id="4" name="Title 1">
            <a:extLst>
              <a:ext uri="{FF2B5EF4-FFF2-40B4-BE49-F238E27FC236}">
                <a16:creationId xmlns:a16="http://schemas.microsoft.com/office/drawing/2014/main" id="{CEBE852D-659A-7E44-9123-A4E0395BAF1B}"/>
              </a:ext>
            </a:extLst>
          </p:cNvPr>
          <p:cNvSpPr>
            <a:spLocks noGrp="1"/>
          </p:cNvSpPr>
          <p:nvPr>
            <p:ph type="title"/>
          </p:nvPr>
        </p:nvSpPr>
        <p:spPr/>
        <p:txBody>
          <a:bodyPr/>
          <a:lstStyle/>
          <a:p>
            <a:r>
              <a:rPr lang="en-US" dirty="0"/>
              <a:t>Linear Discriminants Analysis </a:t>
            </a:r>
          </a:p>
        </p:txBody>
      </p:sp>
      <p:pic>
        <p:nvPicPr>
          <p:cNvPr id="6" name="Picture 5">
            <a:extLst>
              <a:ext uri="{FF2B5EF4-FFF2-40B4-BE49-F238E27FC236}">
                <a16:creationId xmlns:a16="http://schemas.microsoft.com/office/drawing/2014/main" id="{007C098A-3095-A244-8DF3-900395106D66}"/>
              </a:ext>
            </a:extLst>
          </p:cNvPr>
          <p:cNvPicPr>
            <a:picLocks noChangeAspect="1"/>
          </p:cNvPicPr>
          <p:nvPr/>
        </p:nvPicPr>
        <p:blipFill>
          <a:blip r:embed="rId2"/>
          <a:stretch>
            <a:fillRect/>
          </a:stretch>
        </p:blipFill>
        <p:spPr>
          <a:xfrm>
            <a:off x="3484143" y="2919585"/>
            <a:ext cx="2249107" cy="802545"/>
          </a:xfrm>
          <a:prstGeom prst="rect">
            <a:avLst/>
          </a:prstGeom>
        </p:spPr>
      </p:pic>
      <p:pic>
        <p:nvPicPr>
          <p:cNvPr id="8" name="Picture 7">
            <a:extLst>
              <a:ext uri="{FF2B5EF4-FFF2-40B4-BE49-F238E27FC236}">
                <a16:creationId xmlns:a16="http://schemas.microsoft.com/office/drawing/2014/main" id="{C74E3013-9580-6444-9458-5BC3E63BBFC2}"/>
              </a:ext>
            </a:extLst>
          </p:cNvPr>
          <p:cNvPicPr>
            <a:picLocks noChangeAspect="1"/>
          </p:cNvPicPr>
          <p:nvPr/>
        </p:nvPicPr>
        <p:blipFill>
          <a:blip r:embed="rId3"/>
          <a:stretch>
            <a:fillRect/>
          </a:stretch>
        </p:blipFill>
        <p:spPr>
          <a:xfrm>
            <a:off x="5980670" y="2919585"/>
            <a:ext cx="6134527" cy="802545"/>
          </a:xfrm>
          <a:prstGeom prst="rect">
            <a:avLst/>
          </a:prstGeom>
        </p:spPr>
      </p:pic>
      <p:sp>
        <p:nvSpPr>
          <p:cNvPr id="9" name="TextBox 8">
            <a:extLst>
              <a:ext uri="{FF2B5EF4-FFF2-40B4-BE49-F238E27FC236}">
                <a16:creationId xmlns:a16="http://schemas.microsoft.com/office/drawing/2014/main" id="{66E72999-DAB1-0643-AA03-90370728C495}"/>
              </a:ext>
            </a:extLst>
          </p:cNvPr>
          <p:cNvSpPr txBox="1"/>
          <p:nvPr/>
        </p:nvSpPr>
        <p:spPr>
          <a:xfrm>
            <a:off x="1266105" y="3722130"/>
            <a:ext cx="4436076" cy="369332"/>
          </a:xfrm>
          <a:prstGeom prst="rect">
            <a:avLst/>
          </a:prstGeom>
          <a:noFill/>
        </p:spPr>
        <p:txBody>
          <a:bodyPr wrap="square" rtlCol="0">
            <a:spAutoFit/>
          </a:bodyPr>
          <a:lstStyle/>
          <a:p>
            <a:r>
              <a:rPr lang="en-US" dirty="0"/>
              <a:t>Mean vector of each classification in x space</a:t>
            </a:r>
          </a:p>
        </p:txBody>
      </p:sp>
      <p:sp>
        <p:nvSpPr>
          <p:cNvPr id="10" name="TextBox 9">
            <a:extLst>
              <a:ext uri="{FF2B5EF4-FFF2-40B4-BE49-F238E27FC236}">
                <a16:creationId xmlns:a16="http://schemas.microsoft.com/office/drawing/2014/main" id="{D362CBFF-0A17-3642-8A72-838056C651AB}"/>
              </a:ext>
            </a:extLst>
          </p:cNvPr>
          <p:cNvSpPr txBox="1"/>
          <p:nvPr/>
        </p:nvSpPr>
        <p:spPr>
          <a:xfrm>
            <a:off x="7515615" y="3722130"/>
            <a:ext cx="4436076" cy="369332"/>
          </a:xfrm>
          <a:prstGeom prst="rect">
            <a:avLst/>
          </a:prstGeom>
          <a:noFill/>
        </p:spPr>
        <p:txBody>
          <a:bodyPr wrap="square" rtlCol="0">
            <a:spAutoFit/>
          </a:bodyPr>
          <a:lstStyle/>
          <a:p>
            <a:r>
              <a:rPr lang="en-US" dirty="0"/>
              <a:t>Mean vector of each classification in y space</a:t>
            </a:r>
          </a:p>
        </p:txBody>
      </p:sp>
      <p:pic>
        <p:nvPicPr>
          <p:cNvPr id="12" name="Picture 11">
            <a:extLst>
              <a:ext uri="{FF2B5EF4-FFF2-40B4-BE49-F238E27FC236}">
                <a16:creationId xmlns:a16="http://schemas.microsoft.com/office/drawing/2014/main" id="{98C20F03-D825-404A-88DE-D64E7F3F2643}"/>
              </a:ext>
            </a:extLst>
          </p:cNvPr>
          <p:cNvPicPr>
            <a:picLocks noChangeAspect="1"/>
          </p:cNvPicPr>
          <p:nvPr/>
        </p:nvPicPr>
        <p:blipFill>
          <a:blip r:embed="rId4"/>
          <a:stretch>
            <a:fillRect/>
          </a:stretch>
        </p:blipFill>
        <p:spPr>
          <a:xfrm>
            <a:off x="4423257" y="4986103"/>
            <a:ext cx="5523933" cy="698428"/>
          </a:xfrm>
          <a:prstGeom prst="rect">
            <a:avLst/>
          </a:prstGeom>
        </p:spPr>
      </p:pic>
    </p:spTree>
    <p:extLst>
      <p:ext uri="{BB962C8B-B14F-4D97-AF65-F5344CB8AC3E}">
        <p14:creationId xmlns:p14="http://schemas.microsoft.com/office/powerpoint/2010/main" val="84383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heckerboard(across)">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heckerboard(across)">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checkerboard(across)">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27760-64B3-4C48-9E47-FD854C8FB9B7}"/>
              </a:ext>
            </a:extLst>
          </p:cNvPr>
          <p:cNvSpPr>
            <a:spLocks noGrp="1"/>
          </p:cNvSpPr>
          <p:nvPr>
            <p:ph idx="1"/>
          </p:nvPr>
        </p:nvSpPr>
        <p:spPr>
          <a:xfrm>
            <a:off x="2933700" y="2438399"/>
            <a:ext cx="8770571" cy="4147751"/>
          </a:xfrm>
        </p:spPr>
        <p:txBody>
          <a:bodyPr>
            <a:normAutofit/>
          </a:bodyPr>
          <a:lstStyle/>
          <a:p>
            <a:pPr marL="0" indent="0">
              <a:buNone/>
            </a:pPr>
            <a:r>
              <a:rPr lang="en-US" b="1" u="sng" dirty="0"/>
              <a:t>Fisher’s Solution: </a:t>
            </a:r>
            <a:r>
              <a:rPr lang="en-US" dirty="0">
                <a:solidFill>
                  <a:srgbClr val="FF0000"/>
                </a:solidFill>
              </a:rPr>
              <a:t>Normalize within groups</a:t>
            </a:r>
          </a:p>
          <a:p>
            <a:pPr marL="0" indent="0">
              <a:buNone/>
            </a:pPr>
            <a:r>
              <a:rPr lang="en-US" b="1" u="sng" dirty="0"/>
              <a:t>Notation:</a:t>
            </a:r>
          </a:p>
          <a:p>
            <a:r>
              <a:rPr lang="en-US" dirty="0"/>
              <a:t>Scatter (Variance): </a:t>
            </a:r>
          </a:p>
          <a:p>
            <a:r>
              <a:rPr lang="en-US" dirty="0">
                <a:solidFill>
                  <a:srgbClr val="FF0000"/>
                </a:solidFill>
              </a:rPr>
              <a:t>Fisher’s Objective Function </a:t>
            </a:r>
          </a:p>
          <a:p>
            <a:endParaRPr lang="en-US" dirty="0">
              <a:solidFill>
                <a:srgbClr val="FF0000"/>
              </a:solidFill>
            </a:endParaRPr>
          </a:p>
          <a:p>
            <a:endParaRPr lang="en-US" dirty="0">
              <a:solidFill>
                <a:srgbClr val="FF0000"/>
              </a:solidFill>
            </a:endParaRPr>
          </a:p>
          <a:p>
            <a:r>
              <a:rPr lang="en-US" dirty="0">
                <a:solidFill>
                  <a:schemeClr val="tx1"/>
                </a:solidFill>
              </a:rPr>
              <a:t>Statistical significance: In this way, Fisher makes sure that data points belonging to the same class are projected near to each other, and data points in different classes are being separated after projection.</a:t>
            </a:r>
          </a:p>
          <a:p>
            <a:endParaRPr lang="en-US" dirty="0"/>
          </a:p>
        </p:txBody>
      </p:sp>
      <p:sp>
        <p:nvSpPr>
          <p:cNvPr id="4" name="Title 1">
            <a:extLst>
              <a:ext uri="{FF2B5EF4-FFF2-40B4-BE49-F238E27FC236}">
                <a16:creationId xmlns:a16="http://schemas.microsoft.com/office/drawing/2014/main" id="{698C2362-60FA-214C-9968-2A467FFC4055}"/>
              </a:ext>
            </a:extLst>
          </p:cNvPr>
          <p:cNvSpPr>
            <a:spLocks noGrp="1"/>
          </p:cNvSpPr>
          <p:nvPr>
            <p:ph type="title"/>
          </p:nvPr>
        </p:nvSpPr>
        <p:spPr/>
        <p:txBody>
          <a:bodyPr/>
          <a:lstStyle/>
          <a:p>
            <a:r>
              <a:rPr lang="en-US" dirty="0"/>
              <a:t>Linear Discriminants Analysis </a:t>
            </a:r>
          </a:p>
        </p:txBody>
      </p:sp>
      <p:pic>
        <p:nvPicPr>
          <p:cNvPr id="6" name="Picture 5">
            <a:extLst>
              <a:ext uri="{FF2B5EF4-FFF2-40B4-BE49-F238E27FC236}">
                <a16:creationId xmlns:a16="http://schemas.microsoft.com/office/drawing/2014/main" id="{A97BFA19-1107-9C42-A7A7-54918A3257AF}"/>
              </a:ext>
            </a:extLst>
          </p:cNvPr>
          <p:cNvPicPr>
            <a:picLocks noChangeAspect="1"/>
          </p:cNvPicPr>
          <p:nvPr/>
        </p:nvPicPr>
        <p:blipFill>
          <a:blip r:embed="rId2"/>
          <a:stretch>
            <a:fillRect/>
          </a:stretch>
        </p:blipFill>
        <p:spPr>
          <a:xfrm>
            <a:off x="5369869" y="3220995"/>
            <a:ext cx="3131580" cy="612035"/>
          </a:xfrm>
          <a:prstGeom prst="rect">
            <a:avLst/>
          </a:prstGeom>
        </p:spPr>
      </p:pic>
      <p:pic>
        <p:nvPicPr>
          <p:cNvPr id="8" name="Picture 7">
            <a:extLst>
              <a:ext uri="{FF2B5EF4-FFF2-40B4-BE49-F238E27FC236}">
                <a16:creationId xmlns:a16="http://schemas.microsoft.com/office/drawing/2014/main" id="{320160EF-4B5E-4847-BCB9-BC65BE9B61AC}"/>
              </a:ext>
            </a:extLst>
          </p:cNvPr>
          <p:cNvPicPr>
            <a:picLocks noChangeAspect="1"/>
          </p:cNvPicPr>
          <p:nvPr/>
        </p:nvPicPr>
        <p:blipFill>
          <a:blip r:embed="rId3"/>
          <a:stretch>
            <a:fillRect/>
          </a:stretch>
        </p:blipFill>
        <p:spPr>
          <a:xfrm>
            <a:off x="3359323" y="4264152"/>
            <a:ext cx="2522494" cy="776928"/>
          </a:xfrm>
          <a:prstGeom prst="rect">
            <a:avLst/>
          </a:prstGeom>
        </p:spPr>
      </p:pic>
    </p:spTree>
    <p:extLst>
      <p:ext uri="{BB962C8B-B14F-4D97-AF65-F5344CB8AC3E}">
        <p14:creationId xmlns:p14="http://schemas.microsoft.com/office/powerpoint/2010/main" val="1814302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2CA92-608B-2D4C-B2D9-067E8821DC44}"/>
              </a:ext>
            </a:extLst>
          </p:cNvPr>
          <p:cNvSpPr>
            <a:spLocks noGrp="1"/>
          </p:cNvSpPr>
          <p:nvPr>
            <p:ph idx="1"/>
          </p:nvPr>
        </p:nvSpPr>
        <p:spPr/>
        <p:txBody>
          <a:bodyPr/>
          <a:lstStyle/>
          <a:p>
            <a:pPr marL="0" indent="0">
              <a:buNone/>
            </a:pPr>
            <a:r>
              <a:rPr lang="en-US" b="1" u="sng" dirty="0"/>
              <a:t>Now, What about the “w”?</a:t>
            </a:r>
          </a:p>
          <a:p>
            <a:pPr marL="0" indent="0">
              <a:buNone/>
            </a:pPr>
            <a:endParaRPr lang="en-US" dirty="0"/>
          </a:p>
          <a:p>
            <a:pPr marL="0" indent="0">
              <a:buNone/>
            </a:pPr>
            <a:endParaRPr lang="en-US" dirty="0"/>
          </a:p>
          <a:p>
            <a:pPr marL="0" indent="0">
              <a:buNone/>
            </a:pPr>
            <a:r>
              <a:rPr lang="en-US" b="1" u="sng" dirty="0"/>
              <a:t>Notation:</a:t>
            </a:r>
          </a:p>
          <a:p>
            <a:pPr marL="0" indent="0">
              <a:buNone/>
            </a:pPr>
            <a:r>
              <a:rPr lang="en-US" u="sng" dirty="0"/>
              <a:t>Within-class scatter</a:t>
            </a:r>
            <a:r>
              <a:rPr lang="en-US" dirty="0"/>
              <a:t>: </a:t>
            </a:r>
          </a:p>
          <a:p>
            <a:pPr marL="0" indent="0">
              <a:buNone/>
            </a:pPr>
            <a:r>
              <a:rPr lang="en-US" dirty="0"/>
              <a:t>Differences between projected means</a:t>
            </a:r>
          </a:p>
          <a:p>
            <a:pPr marL="0" indent="0">
              <a:buNone/>
            </a:pPr>
            <a:endParaRPr lang="en-US" dirty="0"/>
          </a:p>
        </p:txBody>
      </p:sp>
      <p:sp>
        <p:nvSpPr>
          <p:cNvPr id="4" name="Title 1">
            <a:extLst>
              <a:ext uri="{FF2B5EF4-FFF2-40B4-BE49-F238E27FC236}">
                <a16:creationId xmlns:a16="http://schemas.microsoft.com/office/drawing/2014/main" id="{96A70A95-7094-0D43-8B3F-AD1E6D7B8D8A}"/>
              </a:ext>
            </a:extLst>
          </p:cNvPr>
          <p:cNvSpPr>
            <a:spLocks noGrp="1"/>
          </p:cNvSpPr>
          <p:nvPr>
            <p:ph type="title"/>
          </p:nvPr>
        </p:nvSpPr>
        <p:spPr/>
        <p:txBody>
          <a:bodyPr/>
          <a:lstStyle/>
          <a:p>
            <a:r>
              <a:rPr lang="en-US" dirty="0"/>
              <a:t>Linear Discriminants Analysis </a:t>
            </a:r>
          </a:p>
        </p:txBody>
      </p:sp>
      <p:pic>
        <p:nvPicPr>
          <p:cNvPr id="6" name="Picture 5">
            <a:extLst>
              <a:ext uri="{FF2B5EF4-FFF2-40B4-BE49-F238E27FC236}">
                <a16:creationId xmlns:a16="http://schemas.microsoft.com/office/drawing/2014/main" id="{A60D5CB6-D532-774B-BE19-DD82570A08B7}"/>
              </a:ext>
            </a:extLst>
          </p:cNvPr>
          <p:cNvPicPr>
            <a:picLocks noChangeAspect="1"/>
          </p:cNvPicPr>
          <p:nvPr/>
        </p:nvPicPr>
        <p:blipFill>
          <a:blip r:embed="rId2"/>
          <a:stretch>
            <a:fillRect/>
          </a:stretch>
        </p:blipFill>
        <p:spPr>
          <a:xfrm>
            <a:off x="1547088" y="3031187"/>
            <a:ext cx="2182855" cy="356562"/>
          </a:xfrm>
          <a:prstGeom prst="rect">
            <a:avLst/>
          </a:prstGeom>
        </p:spPr>
      </p:pic>
      <p:pic>
        <p:nvPicPr>
          <p:cNvPr id="8" name="Picture 7">
            <a:extLst>
              <a:ext uri="{FF2B5EF4-FFF2-40B4-BE49-F238E27FC236}">
                <a16:creationId xmlns:a16="http://schemas.microsoft.com/office/drawing/2014/main" id="{0BB39C7B-558E-5D44-B839-9982CA6F994C}"/>
              </a:ext>
            </a:extLst>
          </p:cNvPr>
          <p:cNvPicPr>
            <a:picLocks noChangeAspect="1"/>
          </p:cNvPicPr>
          <p:nvPr/>
        </p:nvPicPr>
        <p:blipFill>
          <a:blip r:embed="rId3"/>
          <a:stretch>
            <a:fillRect/>
          </a:stretch>
        </p:blipFill>
        <p:spPr>
          <a:xfrm>
            <a:off x="4175725" y="3029143"/>
            <a:ext cx="2626265" cy="360649"/>
          </a:xfrm>
          <a:prstGeom prst="rect">
            <a:avLst/>
          </a:prstGeom>
        </p:spPr>
      </p:pic>
      <p:pic>
        <p:nvPicPr>
          <p:cNvPr id="10" name="Picture 9">
            <a:extLst>
              <a:ext uri="{FF2B5EF4-FFF2-40B4-BE49-F238E27FC236}">
                <a16:creationId xmlns:a16="http://schemas.microsoft.com/office/drawing/2014/main" id="{1E3954EB-51A6-B742-A529-E18D2DDABD35}"/>
              </a:ext>
            </a:extLst>
          </p:cNvPr>
          <p:cNvPicPr>
            <a:picLocks noChangeAspect="1"/>
          </p:cNvPicPr>
          <p:nvPr/>
        </p:nvPicPr>
        <p:blipFill>
          <a:blip r:embed="rId4"/>
          <a:stretch>
            <a:fillRect/>
          </a:stretch>
        </p:blipFill>
        <p:spPr>
          <a:xfrm>
            <a:off x="7148792" y="3057491"/>
            <a:ext cx="4208677" cy="33025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212595-4935-5148-BD6C-6F02E36B0B36}"/>
                  </a:ext>
                </a:extLst>
              </p:cNvPr>
              <p:cNvSpPr txBox="1"/>
              <p:nvPr/>
            </p:nvSpPr>
            <p:spPr>
              <a:xfrm flipH="1">
                <a:off x="3311611" y="3540452"/>
                <a:ext cx="1544594" cy="369332"/>
              </a:xfrm>
              <a:prstGeom prst="rect">
                <a:avLst/>
              </a:prstGeom>
              <a:noFill/>
            </p:spPr>
            <p:txBody>
              <a:bodyPr wrap="square" rtlCol="0">
                <a:spAutoFit/>
              </a:bodyPr>
              <a:lstStyle/>
              <a:p>
                <a:r>
                  <a:rPr lang="en-US" dirty="0">
                    <a:solidFill>
                      <a:schemeClr val="tx1"/>
                    </a:solidFill>
                  </a:rPr>
                  <a:t>scalar Y=</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𝑊</m:t>
                        </m:r>
                      </m:e>
                      <m:sup>
                        <m:r>
                          <a:rPr lang="en-US" i="1">
                            <a:solidFill>
                              <a:schemeClr val="tx1"/>
                            </a:solidFill>
                            <a:latin typeface="Cambria Math" panose="02040503050406030204" pitchFamily="18" charset="0"/>
                          </a:rPr>
                          <m:t>𝑇</m:t>
                        </m:r>
                      </m:sup>
                    </m:sSup>
                  </m:oMath>
                </a14:m>
                <a:r>
                  <a:rPr lang="en-US" dirty="0">
                    <a:solidFill>
                      <a:schemeClr val="tx1"/>
                    </a:solidFill>
                  </a:rPr>
                  <a:t>X</a:t>
                </a:r>
              </a:p>
            </p:txBody>
          </p:sp>
        </mc:Choice>
        <mc:Fallback xmlns="">
          <p:sp>
            <p:nvSpPr>
              <p:cNvPr id="11" name="TextBox 10">
                <a:extLst>
                  <a:ext uri="{FF2B5EF4-FFF2-40B4-BE49-F238E27FC236}">
                    <a16:creationId xmlns:a16="http://schemas.microsoft.com/office/drawing/2014/main" id="{BC212595-4935-5148-BD6C-6F02E36B0B36}"/>
                  </a:ext>
                </a:extLst>
              </p:cNvPr>
              <p:cNvSpPr txBox="1">
                <a:spLocks noRot="1" noChangeAspect="1" noMove="1" noResize="1" noEditPoints="1" noAdjustHandles="1" noChangeArrowheads="1" noChangeShapeType="1" noTextEdit="1"/>
              </p:cNvSpPr>
              <p:nvPr/>
            </p:nvSpPr>
            <p:spPr>
              <a:xfrm flipH="1">
                <a:off x="3311611" y="3540452"/>
                <a:ext cx="1544594" cy="369332"/>
              </a:xfrm>
              <a:prstGeom prst="rect">
                <a:avLst/>
              </a:prstGeom>
              <a:blipFill>
                <a:blip r:embed="rId5"/>
                <a:stretch>
                  <a:fillRect l="-3279" t="-6667" b="-2333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B2068F8-886E-4D41-8785-EDED9ABFA559}"/>
              </a:ext>
            </a:extLst>
          </p:cNvPr>
          <p:cNvCxnSpPr/>
          <p:nvPr/>
        </p:nvCxnSpPr>
        <p:spPr>
          <a:xfrm>
            <a:off x="2933700" y="3387749"/>
            <a:ext cx="377911" cy="309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10400A-2013-314A-9419-E0ACC976D6B9}"/>
              </a:ext>
            </a:extLst>
          </p:cNvPr>
          <p:cNvCxnSpPr>
            <a:cxnSpLocks/>
          </p:cNvCxnSpPr>
          <p:nvPr/>
        </p:nvCxnSpPr>
        <p:spPr>
          <a:xfrm flipV="1">
            <a:off x="4698223" y="3387750"/>
            <a:ext cx="441280" cy="30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09A56AE-8035-D242-9B70-B88100F1DD49}"/>
              </a:ext>
            </a:extLst>
          </p:cNvPr>
          <p:cNvSpPr/>
          <p:nvPr/>
        </p:nvSpPr>
        <p:spPr>
          <a:xfrm>
            <a:off x="10457115" y="2718486"/>
            <a:ext cx="926757" cy="912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B746A2D-0326-1841-9D59-D351A73B7785}"/>
              </a:ext>
            </a:extLst>
          </p:cNvPr>
          <p:cNvPicPr>
            <a:picLocks noChangeAspect="1"/>
          </p:cNvPicPr>
          <p:nvPr/>
        </p:nvPicPr>
        <p:blipFill>
          <a:blip r:embed="rId6"/>
          <a:stretch>
            <a:fillRect/>
          </a:stretch>
        </p:blipFill>
        <p:spPr>
          <a:xfrm>
            <a:off x="5195517" y="4114799"/>
            <a:ext cx="2537137" cy="537529"/>
          </a:xfrm>
          <a:prstGeom prst="rect">
            <a:avLst/>
          </a:prstGeom>
        </p:spPr>
      </p:pic>
      <p:cxnSp>
        <p:nvCxnSpPr>
          <p:cNvPr id="22" name="Straight Arrow Connector 21">
            <a:extLst>
              <a:ext uri="{FF2B5EF4-FFF2-40B4-BE49-F238E27FC236}">
                <a16:creationId xmlns:a16="http://schemas.microsoft.com/office/drawing/2014/main" id="{98FD4170-CC02-9642-937D-C8EF514A3915}"/>
              </a:ext>
            </a:extLst>
          </p:cNvPr>
          <p:cNvCxnSpPr>
            <a:cxnSpLocks/>
            <a:stCxn id="18" idx="3"/>
          </p:cNvCxnSpPr>
          <p:nvPr/>
        </p:nvCxnSpPr>
        <p:spPr>
          <a:xfrm flipH="1">
            <a:off x="7148793" y="3497297"/>
            <a:ext cx="3444042" cy="61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1571897-14B4-C44F-8FE9-1724A88CDFC6}"/>
              </a:ext>
            </a:extLst>
          </p:cNvPr>
          <p:cNvPicPr>
            <a:picLocks noChangeAspect="1"/>
          </p:cNvPicPr>
          <p:nvPr/>
        </p:nvPicPr>
        <p:blipFill>
          <a:blip r:embed="rId7"/>
          <a:stretch>
            <a:fillRect/>
          </a:stretch>
        </p:blipFill>
        <p:spPr>
          <a:xfrm>
            <a:off x="2952103" y="5116049"/>
            <a:ext cx="6301027" cy="751669"/>
          </a:xfrm>
          <a:prstGeom prst="rect">
            <a:avLst/>
          </a:prstGeom>
        </p:spPr>
      </p:pic>
      <p:sp>
        <p:nvSpPr>
          <p:cNvPr id="26" name="Oval 25">
            <a:extLst>
              <a:ext uri="{FF2B5EF4-FFF2-40B4-BE49-F238E27FC236}">
                <a16:creationId xmlns:a16="http://schemas.microsoft.com/office/drawing/2014/main" id="{16A791D1-CC80-A946-BED6-FD6395BC3BA4}"/>
              </a:ext>
            </a:extLst>
          </p:cNvPr>
          <p:cNvSpPr/>
          <p:nvPr/>
        </p:nvSpPr>
        <p:spPr>
          <a:xfrm>
            <a:off x="8215240" y="4969708"/>
            <a:ext cx="926757" cy="912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7F3F7-FD57-9846-8DC3-ADC85E871FA0}"/>
              </a:ext>
            </a:extLst>
          </p:cNvPr>
          <p:cNvSpPr txBox="1"/>
          <p:nvPr/>
        </p:nvSpPr>
        <p:spPr>
          <a:xfrm>
            <a:off x="8870814" y="4535172"/>
            <a:ext cx="2384854" cy="369332"/>
          </a:xfrm>
          <a:prstGeom prst="rect">
            <a:avLst/>
          </a:prstGeom>
          <a:noFill/>
        </p:spPr>
        <p:txBody>
          <a:bodyPr wrap="square" rtlCol="0">
            <a:spAutoFit/>
          </a:bodyPr>
          <a:lstStyle/>
          <a:p>
            <a:r>
              <a:rPr lang="en-US" u="sng" dirty="0"/>
              <a:t>Between-class scatter</a:t>
            </a:r>
          </a:p>
        </p:txBody>
      </p:sp>
      <p:pic>
        <p:nvPicPr>
          <p:cNvPr id="29" name="Picture 28">
            <a:extLst>
              <a:ext uri="{FF2B5EF4-FFF2-40B4-BE49-F238E27FC236}">
                <a16:creationId xmlns:a16="http://schemas.microsoft.com/office/drawing/2014/main" id="{D00DBEA9-0D40-5A4E-BEDD-C1CA89187AA4}"/>
              </a:ext>
            </a:extLst>
          </p:cNvPr>
          <p:cNvPicPr>
            <a:picLocks noChangeAspect="1"/>
          </p:cNvPicPr>
          <p:nvPr/>
        </p:nvPicPr>
        <p:blipFill>
          <a:blip r:embed="rId8"/>
          <a:stretch>
            <a:fillRect/>
          </a:stretch>
        </p:blipFill>
        <p:spPr>
          <a:xfrm>
            <a:off x="2912285" y="5992695"/>
            <a:ext cx="2127642" cy="806689"/>
          </a:xfrm>
          <a:prstGeom prst="rect">
            <a:avLst/>
          </a:prstGeom>
        </p:spPr>
      </p:pic>
      <p:cxnSp>
        <p:nvCxnSpPr>
          <p:cNvPr id="30" name="Straight Arrow Connector 29">
            <a:extLst>
              <a:ext uri="{FF2B5EF4-FFF2-40B4-BE49-F238E27FC236}">
                <a16:creationId xmlns:a16="http://schemas.microsoft.com/office/drawing/2014/main" id="{76BACA9C-0B7A-4740-B78B-FF0B4FB12ECA}"/>
              </a:ext>
            </a:extLst>
          </p:cNvPr>
          <p:cNvCxnSpPr>
            <a:cxnSpLocks/>
          </p:cNvCxnSpPr>
          <p:nvPr/>
        </p:nvCxnSpPr>
        <p:spPr>
          <a:xfrm flipH="1">
            <a:off x="8773297" y="4815038"/>
            <a:ext cx="750674" cy="509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8BF87F-2ED9-5B4E-BE7F-A49E44C8E5F0}"/>
              </a:ext>
            </a:extLst>
          </p:cNvPr>
          <p:cNvSpPr txBox="1"/>
          <p:nvPr/>
        </p:nvSpPr>
        <p:spPr>
          <a:xfrm>
            <a:off x="469557" y="6089904"/>
            <a:ext cx="2168958" cy="646331"/>
          </a:xfrm>
          <a:prstGeom prst="rect">
            <a:avLst/>
          </a:prstGeom>
          <a:noFill/>
        </p:spPr>
        <p:txBody>
          <a:bodyPr wrap="square" rtlCol="0">
            <a:spAutoFit/>
          </a:bodyPr>
          <a:lstStyle/>
          <a:p>
            <a:pPr algn="ctr"/>
            <a:r>
              <a:rPr lang="en-US" dirty="0">
                <a:solidFill>
                  <a:srgbClr val="FF0000"/>
                </a:solidFill>
              </a:rPr>
              <a:t>Final </a:t>
            </a:r>
          </a:p>
          <a:p>
            <a:pPr algn="ctr"/>
            <a:r>
              <a:rPr lang="en-US" dirty="0">
                <a:solidFill>
                  <a:srgbClr val="FF0000"/>
                </a:solidFill>
              </a:rPr>
              <a:t>Objective Function</a:t>
            </a:r>
          </a:p>
        </p:txBody>
      </p:sp>
      <p:sp>
        <p:nvSpPr>
          <p:cNvPr id="33" name="TextBox 32">
            <a:extLst>
              <a:ext uri="{FF2B5EF4-FFF2-40B4-BE49-F238E27FC236}">
                <a16:creationId xmlns:a16="http://schemas.microsoft.com/office/drawing/2014/main" id="{5E4F729B-B2EA-A246-9561-24E1F438A9D4}"/>
              </a:ext>
            </a:extLst>
          </p:cNvPr>
          <p:cNvSpPr txBox="1"/>
          <p:nvPr/>
        </p:nvSpPr>
        <p:spPr>
          <a:xfrm>
            <a:off x="5488857" y="6079263"/>
            <a:ext cx="5236808" cy="646331"/>
          </a:xfrm>
          <a:prstGeom prst="rect">
            <a:avLst/>
          </a:prstGeom>
          <a:noFill/>
        </p:spPr>
        <p:txBody>
          <a:bodyPr wrap="square" rtlCol="0">
            <a:spAutoFit/>
          </a:bodyPr>
          <a:lstStyle/>
          <a:p>
            <a:r>
              <a:rPr lang="en-US" dirty="0"/>
              <a:t>All we have to do is to find the derivative and find the maximum value of J(w)</a:t>
            </a:r>
          </a:p>
        </p:txBody>
      </p:sp>
    </p:spTree>
    <p:extLst>
      <p:ext uri="{BB962C8B-B14F-4D97-AF65-F5344CB8AC3E}">
        <p14:creationId xmlns:p14="http://schemas.microsoft.com/office/powerpoint/2010/main" val="216532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cTn>
                              </p:par>
                              <p:par>
                                <p:cTn id="38" presetID="5" presetClass="entr" presetSubtype="1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heckerboard(across)">
                                      <p:cBhvr>
                                        <p:cTn id="40" dur="500"/>
                                        <p:tgtEl>
                                          <p:spTgt spid="22"/>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heckerboard(across)">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checkerboard(across)">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checkerboard(across)">
                                      <p:cBhvr>
                                        <p:cTn id="53" dur="500"/>
                                        <p:tgtEl>
                                          <p:spTgt spid="25"/>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checkerboard(across)">
                                      <p:cBhvr>
                                        <p:cTn id="56" dur="500"/>
                                        <p:tgtEl>
                                          <p:spTgt spid="26"/>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checkerboard(across)">
                                      <p:cBhvr>
                                        <p:cTn id="59" dur="500"/>
                                        <p:tgtEl>
                                          <p:spTgt spid="27"/>
                                        </p:tgtEl>
                                      </p:cBhvr>
                                    </p:animEffect>
                                  </p:childTnLst>
                                </p:cTn>
                              </p:par>
                              <p:par>
                                <p:cTn id="60" presetID="5" presetClass="entr" presetSubtype="1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checkerboard(across)">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checkerboard(across)">
                                      <p:cBhvr>
                                        <p:cTn id="67" dur="500"/>
                                        <p:tgtEl>
                                          <p:spTgt spid="32"/>
                                        </p:tgtEl>
                                      </p:cBhvr>
                                    </p:animEffect>
                                  </p:childTnLst>
                                </p:cTn>
                              </p:par>
                              <p:par>
                                <p:cTn id="68" presetID="5" presetClass="entr" presetSubtype="1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checkerboard(across)">
                                      <p:cBhvr>
                                        <p:cTn id="70" dur="500"/>
                                        <p:tgtEl>
                                          <p:spTgt spid="29"/>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checkerboard(across)">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P spid="26" grpId="0" animBg="1"/>
      <p:bldP spid="27" grpId="0"/>
      <p:bldP spid="32"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1B5DC-07C5-3B4B-B398-6018188674BC}"/>
              </a:ext>
            </a:extLst>
          </p:cNvPr>
          <p:cNvSpPr>
            <a:spLocks noGrp="1"/>
          </p:cNvSpPr>
          <p:nvPr>
            <p:ph idx="1"/>
          </p:nvPr>
        </p:nvSpPr>
        <p:spPr>
          <a:xfrm>
            <a:off x="2933700" y="2438399"/>
            <a:ext cx="8770571" cy="4333103"/>
          </a:xfrm>
        </p:spPr>
        <p:txBody>
          <a:bodyPr>
            <a:normAutofit fontScale="92500" lnSpcReduction="20000"/>
          </a:bodyPr>
          <a:lstStyle/>
          <a:p>
            <a:pPr marL="0" indent="0">
              <a:buNone/>
            </a:pPr>
            <a:r>
              <a:rPr lang="en-US" b="1" u="sng" dirty="0"/>
              <a:t>Advantages: </a:t>
            </a:r>
          </a:p>
          <a:p>
            <a:r>
              <a:rPr lang="en-US" dirty="0"/>
              <a:t>Separation</a:t>
            </a:r>
          </a:p>
          <a:p>
            <a:r>
              <a:rPr lang="en-US" dirty="0"/>
              <a:t>Visualization</a:t>
            </a:r>
          </a:p>
          <a:p>
            <a:pPr marL="0" indent="0">
              <a:buNone/>
            </a:pPr>
            <a:endParaRPr lang="en-US" b="1" u="sng" dirty="0"/>
          </a:p>
          <a:p>
            <a:pPr marL="0" indent="0">
              <a:buNone/>
            </a:pPr>
            <a:endParaRPr lang="en-US" b="1" u="sng" dirty="0"/>
          </a:p>
          <a:p>
            <a:pPr marL="0" indent="0">
              <a:buNone/>
            </a:pPr>
            <a:r>
              <a:rPr lang="en-US" b="1" u="sng" dirty="0"/>
              <a:t>Disadvantages:</a:t>
            </a:r>
          </a:p>
          <a:p>
            <a:r>
              <a:rPr lang="en-US" dirty="0"/>
              <a:t>At most K − 1 feature projections (K: # of classes)</a:t>
            </a:r>
          </a:p>
          <a:p>
            <a:r>
              <a:rPr lang="en-US" dirty="0"/>
              <a:t>It assumes unimodal Gaussian likelihoods </a:t>
            </a:r>
          </a:p>
          <a:p>
            <a:r>
              <a:rPr lang="en-US" dirty="0"/>
              <a:t>It will also fail if discriminatory information is not in the mean</a:t>
            </a:r>
          </a:p>
          <a:p>
            <a:r>
              <a:rPr lang="en-US" dirty="0"/>
              <a:t>Computing time</a:t>
            </a:r>
            <a:br>
              <a:rPr lang="en-US" dirty="0"/>
            </a:br>
            <a:endParaRPr lang="en-US" dirty="0"/>
          </a:p>
          <a:p>
            <a:endParaRPr lang="en-US" dirty="0"/>
          </a:p>
        </p:txBody>
      </p:sp>
      <p:sp>
        <p:nvSpPr>
          <p:cNvPr id="4" name="Title 1">
            <a:extLst>
              <a:ext uri="{FF2B5EF4-FFF2-40B4-BE49-F238E27FC236}">
                <a16:creationId xmlns:a16="http://schemas.microsoft.com/office/drawing/2014/main" id="{D54C705D-7E01-CD47-82CB-E6F1E2993284}"/>
              </a:ext>
            </a:extLst>
          </p:cNvPr>
          <p:cNvSpPr>
            <a:spLocks noGrp="1"/>
          </p:cNvSpPr>
          <p:nvPr>
            <p:ph type="title"/>
          </p:nvPr>
        </p:nvSpPr>
        <p:spPr/>
        <p:txBody>
          <a:bodyPr/>
          <a:lstStyle/>
          <a:p>
            <a:r>
              <a:rPr lang="en-US" dirty="0"/>
              <a:t>Linear Discriminants Analysis </a:t>
            </a:r>
          </a:p>
        </p:txBody>
      </p:sp>
      <p:pic>
        <p:nvPicPr>
          <p:cNvPr id="6" name="Picture 5">
            <a:extLst>
              <a:ext uri="{FF2B5EF4-FFF2-40B4-BE49-F238E27FC236}">
                <a16:creationId xmlns:a16="http://schemas.microsoft.com/office/drawing/2014/main" id="{D3794A19-7505-FE4B-8E94-FF75E5CA3014}"/>
              </a:ext>
            </a:extLst>
          </p:cNvPr>
          <p:cNvPicPr>
            <a:picLocks noChangeAspect="1"/>
          </p:cNvPicPr>
          <p:nvPr/>
        </p:nvPicPr>
        <p:blipFill>
          <a:blip r:embed="rId2"/>
          <a:stretch>
            <a:fillRect/>
          </a:stretch>
        </p:blipFill>
        <p:spPr>
          <a:xfrm>
            <a:off x="5461687" y="2438399"/>
            <a:ext cx="5756699" cy="2187213"/>
          </a:xfrm>
          <a:prstGeom prst="rect">
            <a:avLst/>
          </a:prstGeom>
        </p:spPr>
      </p:pic>
    </p:spTree>
    <p:extLst>
      <p:ext uri="{BB962C8B-B14F-4D97-AF65-F5344CB8AC3E}">
        <p14:creationId xmlns:p14="http://schemas.microsoft.com/office/powerpoint/2010/main" val="225939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E4C97-23B2-B14A-A3C1-64C75FD307BB}"/>
              </a:ext>
            </a:extLst>
          </p:cNvPr>
          <p:cNvSpPr>
            <a:spLocks noGrp="1"/>
          </p:cNvSpPr>
          <p:nvPr>
            <p:ph idx="1"/>
          </p:nvPr>
        </p:nvSpPr>
        <p:spPr/>
        <p:txBody>
          <a:bodyPr/>
          <a:lstStyle/>
          <a:p>
            <a:r>
              <a:rPr lang="en-US" dirty="0"/>
              <a:t>LDA in R Output</a:t>
            </a:r>
          </a:p>
          <a:p>
            <a:endParaRPr lang="en-US" dirty="0"/>
          </a:p>
        </p:txBody>
      </p:sp>
      <p:sp>
        <p:nvSpPr>
          <p:cNvPr id="4" name="Title 1">
            <a:extLst>
              <a:ext uri="{FF2B5EF4-FFF2-40B4-BE49-F238E27FC236}">
                <a16:creationId xmlns:a16="http://schemas.microsoft.com/office/drawing/2014/main" id="{54B41CA8-A009-DB40-AFEE-9C1173D122F0}"/>
              </a:ext>
            </a:extLst>
          </p:cNvPr>
          <p:cNvSpPr>
            <a:spLocks noGrp="1"/>
          </p:cNvSpPr>
          <p:nvPr>
            <p:ph type="title"/>
          </p:nvPr>
        </p:nvSpPr>
        <p:spPr/>
        <p:txBody>
          <a:bodyPr/>
          <a:lstStyle/>
          <a:p>
            <a:r>
              <a:rPr lang="en-US" dirty="0"/>
              <a:t>Linear Discriminants Analysis </a:t>
            </a:r>
          </a:p>
        </p:txBody>
      </p:sp>
      <p:pic>
        <p:nvPicPr>
          <p:cNvPr id="6" name="Picture 5">
            <a:extLst>
              <a:ext uri="{FF2B5EF4-FFF2-40B4-BE49-F238E27FC236}">
                <a16:creationId xmlns:a16="http://schemas.microsoft.com/office/drawing/2014/main" id="{D302F6D0-674D-6A40-89F7-C3A075B206C3}"/>
              </a:ext>
            </a:extLst>
          </p:cNvPr>
          <p:cNvPicPr>
            <a:picLocks noChangeAspect="1"/>
          </p:cNvPicPr>
          <p:nvPr/>
        </p:nvPicPr>
        <p:blipFill>
          <a:blip r:embed="rId2"/>
          <a:stretch>
            <a:fillRect/>
          </a:stretch>
        </p:blipFill>
        <p:spPr>
          <a:xfrm>
            <a:off x="6624271" y="3120164"/>
            <a:ext cx="5080000" cy="2654300"/>
          </a:xfrm>
          <a:prstGeom prst="rect">
            <a:avLst/>
          </a:prstGeom>
        </p:spPr>
      </p:pic>
      <p:pic>
        <p:nvPicPr>
          <p:cNvPr id="10" name="Picture 9">
            <a:extLst>
              <a:ext uri="{FF2B5EF4-FFF2-40B4-BE49-F238E27FC236}">
                <a16:creationId xmlns:a16="http://schemas.microsoft.com/office/drawing/2014/main" id="{3D8F21EF-4517-7240-9F05-60182B4E7711}"/>
              </a:ext>
            </a:extLst>
          </p:cNvPr>
          <p:cNvPicPr>
            <a:picLocks noChangeAspect="1"/>
          </p:cNvPicPr>
          <p:nvPr/>
        </p:nvPicPr>
        <p:blipFill>
          <a:blip r:embed="rId3"/>
          <a:stretch>
            <a:fillRect/>
          </a:stretch>
        </p:blipFill>
        <p:spPr>
          <a:xfrm>
            <a:off x="1589592" y="4892445"/>
            <a:ext cx="4946617" cy="1410441"/>
          </a:xfrm>
          <a:prstGeom prst="rect">
            <a:avLst/>
          </a:prstGeom>
        </p:spPr>
      </p:pic>
      <p:pic>
        <p:nvPicPr>
          <p:cNvPr id="12" name="Picture 11">
            <a:extLst>
              <a:ext uri="{FF2B5EF4-FFF2-40B4-BE49-F238E27FC236}">
                <a16:creationId xmlns:a16="http://schemas.microsoft.com/office/drawing/2014/main" id="{E11859E2-21DB-9147-838D-AE7BBB53CE5A}"/>
              </a:ext>
            </a:extLst>
          </p:cNvPr>
          <p:cNvPicPr>
            <a:picLocks noChangeAspect="1"/>
          </p:cNvPicPr>
          <p:nvPr/>
        </p:nvPicPr>
        <p:blipFill>
          <a:blip r:embed="rId4"/>
          <a:stretch>
            <a:fillRect/>
          </a:stretch>
        </p:blipFill>
        <p:spPr>
          <a:xfrm>
            <a:off x="1782119" y="2930357"/>
            <a:ext cx="3308865" cy="807318"/>
          </a:xfrm>
          <a:prstGeom prst="rect">
            <a:avLst/>
          </a:prstGeom>
        </p:spPr>
      </p:pic>
    </p:spTree>
    <p:extLst>
      <p:ext uri="{BB962C8B-B14F-4D97-AF65-F5344CB8AC3E}">
        <p14:creationId xmlns:p14="http://schemas.microsoft.com/office/powerpoint/2010/main" val="3424571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690-0814-524E-B924-1B7573975A55}"/>
              </a:ext>
            </a:extLst>
          </p:cNvPr>
          <p:cNvSpPr>
            <a:spLocks noGrp="1"/>
          </p:cNvSpPr>
          <p:nvPr>
            <p:ph type="title"/>
          </p:nvPr>
        </p:nvSpPr>
        <p:spPr/>
        <p:txBody>
          <a:bodyPr/>
          <a:lstStyle/>
          <a:p>
            <a:r>
              <a:rPr lang="en-US" dirty="0"/>
              <a:t>K</a:t>
            </a:r>
            <a:r>
              <a:rPr lang="zh-CN" altLang="en-US" dirty="0"/>
              <a:t> </a:t>
            </a:r>
            <a:r>
              <a:rPr lang="en-US" altLang="zh-CN" dirty="0"/>
              <a:t>nearest neighbor</a:t>
            </a:r>
            <a:endParaRPr lang="en-US" dirty="0"/>
          </a:p>
        </p:txBody>
      </p:sp>
      <p:sp>
        <p:nvSpPr>
          <p:cNvPr id="3" name="Content Placeholder 2">
            <a:extLst>
              <a:ext uri="{FF2B5EF4-FFF2-40B4-BE49-F238E27FC236}">
                <a16:creationId xmlns:a16="http://schemas.microsoft.com/office/drawing/2014/main" id="{C4B6E4E4-941B-AC41-A49E-16FADEAFDF4B}"/>
              </a:ext>
            </a:extLst>
          </p:cNvPr>
          <p:cNvSpPr>
            <a:spLocks noGrp="1"/>
          </p:cNvSpPr>
          <p:nvPr>
            <p:ph idx="1"/>
          </p:nvPr>
        </p:nvSpPr>
        <p:spPr>
          <a:xfrm>
            <a:off x="2933700" y="2475470"/>
            <a:ext cx="8770571" cy="3651504"/>
          </a:xfrm>
        </p:spPr>
        <p:txBody>
          <a:bodyPr/>
          <a:lstStyle/>
          <a:p>
            <a:r>
              <a:rPr lang="en-US" b="1" u="sng" dirty="0"/>
              <a:t>Highlight: </a:t>
            </a:r>
            <a:r>
              <a:rPr lang="en-US" dirty="0"/>
              <a:t>Build classification without assuming any form of the function </a:t>
            </a:r>
          </a:p>
          <a:p>
            <a:r>
              <a:rPr lang="en-US" b="1" u="sng" dirty="0"/>
              <a:t>Ideas: </a:t>
            </a:r>
            <a:r>
              <a:rPr lang="en-US" dirty="0"/>
              <a:t>Find K observations (u1,u2,...up) in the training data set that are similar to a new observation that we wish to classify and to use these observations to classify the new observation</a:t>
            </a:r>
          </a:p>
          <a:p>
            <a:r>
              <a:rPr lang="en-US" dirty="0"/>
              <a:t>What do we mean by “near”?</a:t>
            </a:r>
          </a:p>
          <a:p>
            <a:pPr marL="0" indent="0">
              <a:buNone/>
            </a:pPr>
            <a:r>
              <a:rPr lang="en-US" dirty="0">
                <a:solidFill>
                  <a:srgbClr val="FF0000"/>
                </a:solidFill>
              </a:rPr>
              <a:t>Euclidean Distance</a:t>
            </a:r>
            <a:r>
              <a:rPr lang="en-US" dirty="0"/>
              <a:t> between (x1, x2, ...</a:t>
            </a:r>
            <a:r>
              <a:rPr lang="en-US" dirty="0" err="1"/>
              <a:t>xp</a:t>
            </a:r>
            <a:r>
              <a:rPr lang="en-US" dirty="0"/>
              <a:t>) and (u1,u2,...up) is </a:t>
            </a:r>
          </a:p>
          <a:p>
            <a:pPr marL="0" indent="0">
              <a:buNone/>
            </a:pPr>
            <a:r>
              <a:rPr lang="en-US" dirty="0"/>
              <a:t>(x1-u1)^2 +(x2-u2)^2 +···+(</a:t>
            </a:r>
            <a:r>
              <a:rPr lang="en-US" dirty="0" err="1"/>
              <a:t>xp</a:t>
            </a:r>
            <a:r>
              <a:rPr lang="en-US" dirty="0"/>
              <a:t>-up)^2</a:t>
            </a:r>
          </a:p>
          <a:p>
            <a:endParaRPr lang="en-US" dirty="0"/>
          </a:p>
        </p:txBody>
      </p:sp>
    </p:spTree>
    <p:extLst>
      <p:ext uri="{BB962C8B-B14F-4D97-AF65-F5344CB8AC3E}">
        <p14:creationId xmlns:p14="http://schemas.microsoft.com/office/powerpoint/2010/main" val="181517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t>How does bagging improve accuracy? </a:t>
                </a:r>
              </a:p>
              <a:p>
                <a:pPr marL="0" indent="0">
                  <a:buNone/>
                </a:pPr>
                <a:r>
                  <a:rPr lang="en-US" dirty="0"/>
                  <a:t>Step 1: Randomly select bootstrap L(b) (</a:t>
                </a:r>
                <a:r>
                  <a:rPr lang="en-US" dirty="0" err="1"/>
                  <a:t>y,x</a:t>
                </a:r>
                <a:r>
                  <a:rPr lang="en-US" dirty="0"/>
                  <a:t>) with replacement from dataset</a:t>
                </a:r>
              </a:p>
              <a:p>
                <a:pPr marL="0" indent="0">
                  <a:buNone/>
                </a:pPr>
                <a:r>
                  <a:rPr lang="en-US" dirty="0"/>
                  <a:t>Step 2: Get the predictor from each bootstrap, denoted </a:t>
                </a:r>
              </a:p>
              <a:p>
                <a:pPr marL="0" indent="0">
                  <a:buNone/>
                </a:pPr>
                <a:r>
                  <a:rPr lang="en-US" dirty="0"/>
                  <a:t>Step 3: If y=numeric, then </a:t>
                </a:r>
              </a:p>
              <a:p>
                <a:pPr marL="0" indent="0">
                  <a:buNone/>
                </a:pPr>
                <a:r>
                  <a:rPr lang="en-US" dirty="0"/>
                  <a:t>              If y=categorical, then let {</a:t>
                </a:r>
                <a14:m>
                  <m:oMath xmlns:m="http://schemas.openxmlformats.org/officeDocument/2006/math">
                    <m:r>
                      <a:rPr lang="en-US" i="1">
                        <a:latin typeface="Cambria Math" charset="0"/>
                        <a:ea typeface="Cambria Math" charset="0"/>
                        <a:cs typeface="Cambria Math" charset="0"/>
                      </a:rPr>
                      <m:t>𝜑</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i="1">
                        <a:latin typeface="Cambria Math" charset="0"/>
                        <a:ea typeface="Cambria Math" charset="0"/>
                        <a:cs typeface="Cambria Math" charset="0"/>
                      </a:rPr>
                      <m:t>𝐿𝑏</m:t>
                    </m:r>
                    <m:r>
                      <a:rPr lang="en-US" i="1">
                        <a:latin typeface="Cambria Math" charset="0"/>
                        <a:ea typeface="Cambria Math" charset="0"/>
                        <a:cs typeface="Cambria Math" charset="0"/>
                      </a:rPr>
                      <m:t>)</m:t>
                    </m:r>
                  </m:oMath>
                </a14:m>
                <a:r>
                  <a:rPr lang="en-US" dirty="0"/>
                  <a:t>} vote to decide classification</a:t>
                </a:r>
              </a:p>
              <a:p>
                <a:pPr marL="0" indent="0">
                  <a:buNone/>
                </a:pPr>
                <a:r>
                  <a:rPr lang="en-US" dirty="0"/>
                  <a:t>Error for aggregate= </a:t>
                </a:r>
                <a:r>
                  <a:rPr lang="en-US" dirty="0" err="1"/>
                  <a:t>Ey,x</a:t>
                </a:r>
                <a:r>
                  <a:rPr lang="en-US" dirty="0"/>
                  <a:t>(Y-</a:t>
                </a:r>
                <a14:m>
                  <m:oMath xmlns:m="http://schemas.openxmlformats.org/officeDocument/2006/math">
                    <m:r>
                      <a:rPr lang="en-US" i="1">
                        <a:latin typeface="Cambria Math" charset="0"/>
                        <a:ea typeface="Cambria Math" charset="0"/>
                        <a:cs typeface="Cambria Math" charset="0"/>
                      </a:rPr>
                      <m:t>𝜑</m:t>
                    </m:r>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𝑃</m:t>
                    </m:r>
                    <m:r>
                      <a:rPr lang="en-US" i="1">
                        <a:latin typeface="Cambria Math" charset="0"/>
                        <a:ea typeface="Cambria Math" charset="0"/>
                        <a:cs typeface="Cambria Math" charset="0"/>
                      </a:rPr>
                      <m:t>)</m:t>
                    </m:r>
                  </m:oMath>
                </a14:m>
                <a:r>
                  <a:rPr lang="en-US" dirty="0"/>
                  <a:t>)^2) =EY^2-2EY</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𝜑</m:t>
                    </m:r>
                  </m:oMath>
                </a14:m>
                <a:r>
                  <a:rPr lang="en-US" dirty="0"/>
                  <a:t>(a)+E</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𝜑</m:t>
                    </m:r>
                  </m:oMath>
                </a14:m>
                <a:r>
                  <a:rPr lang="en-US" dirty="0"/>
                  <a:t>^2(a)</a:t>
                </a:r>
              </a:p>
              <a:p>
                <a:pPr marL="0" indent="0">
                  <a:buNone/>
                </a:pPr>
                <a:r>
                  <a:rPr lang="en-US" dirty="0"/>
                  <a:t>Error for one subset= E</a:t>
                </a:r>
                <a14:m>
                  <m:oMath xmlns:m="http://schemas.openxmlformats.org/officeDocument/2006/math">
                    <m:r>
                      <a:rPr lang="en-US" i="1" smtClean="0">
                        <a:latin typeface="Cambria Math" charset="0"/>
                        <a:ea typeface="Cambria Math" charset="0"/>
                        <a:cs typeface="Cambria Math" charset="0"/>
                      </a:rPr>
                      <m:t>ℒ</m:t>
                    </m:r>
                  </m:oMath>
                </a14:m>
                <a:r>
                  <a:rPr lang="en-US" dirty="0"/>
                  <a:t>Ey,x(Y-</a:t>
                </a:r>
                <a14:m>
                  <m:oMath xmlns:m="http://schemas.openxmlformats.org/officeDocument/2006/math">
                    <m:r>
                      <a:rPr lang="en-US" i="1">
                        <a:latin typeface="Cambria Math" charset="0"/>
                        <a:ea typeface="Cambria Math" charset="0"/>
                        <a:cs typeface="Cambria Math" charset="0"/>
                      </a:rPr>
                      <m:t>𝜑</m:t>
                    </m:r>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i="1">
                        <a:latin typeface="Cambria Math" charset="0"/>
                        <a:ea typeface="Cambria Math" charset="0"/>
                        <a:cs typeface="Cambria Math" charset="0"/>
                      </a:rPr>
                      <m:t>ℒ</m:t>
                    </m:r>
                    <m:r>
                      <a:rPr lang="en-US" i="1">
                        <a:latin typeface="Cambria Math" charset="0"/>
                        <a:ea typeface="Cambria Math" charset="0"/>
                        <a:cs typeface="Cambria Math" charset="0"/>
                      </a:rPr>
                      <m:t>)</m:t>
                    </m:r>
                  </m:oMath>
                </a14:m>
                <a:r>
                  <a:rPr lang="en-US" dirty="0"/>
                  <a:t>) ^2 = EY^2-2EY</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𝜑</m:t>
                    </m:r>
                  </m:oMath>
                </a14:m>
                <a:r>
                  <a:rPr lang="en-US" dirty="0"/>
                  <a:t>(a)+</a:t>
                </a:r>
                <a:r>
                  <a:rPr lang="en-US" dirty="0" err="1"/>
                  <a:t>Ey,x</a:t>
                </a:r>
                <a:r>
                  <a:rPr lang="en-US" dirty="0">
                    <a:ea typeface="Cambria Math" charset="0"/>
                    <a:cs typeface="Cambria Math" charset="0"/>
                  </a:rPr>
                  <a:t> </a:t>
                </a:r>
                <a14:m>
                  <m:oMath xmlns:m="http://schemas.openxmlformats.org/officeDocument/2006/math">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𝜑</m:t>
                        </m:r>
                      </m:e>
                      <m:sup>
                        <m:r>
                          <a:rPr lang="en-US" b="0" i="1" smtClean="0">
                            <a:latin typeface="Cambria Math" charset="0"/>
                            <a:ea typeface="Cambria Math" charset="0"/>
                            <a:cs typeface="Cambria Math" charset="0"/>
                          </a:rPr>
                          <m:t>2</m:t>
                        </m:r>
                        <m:d>
                          <m:dPr>
                            <m:ctrlPr>
                              <a:rPr lang="en-US" b="0"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i="1">
                                <a:latin typeface="Cambria Math" charset="0"/>
                                <a:ea typeface="Cambria Math" charset="0"/>
                                <a:cs typeface="Cambria Math" charset="0"/>
                              </a:rPr>
                              <m:t>ℒ</m:t>
                            </m:r>
                          </m:e>
                        </m:d>
                      </m:sup>
                    </m:sSup>
                  </m:oMath>
                </a14:m>
                <a:endParaRPr lang="en-US" b="0" i="1" dirty="0">
                  <a:latin typeface="Cambria Math" charset="0"/>
                  <a:ea typeface="Cambria Math" charset="0"/>
                  <a:cs typeface="Cambria Math" charset="0"/>
                </a:endParaRPr>
              </a:p>
              <a:p>
                <a:pPr marL="0" indent="0">
                  <a:buNone/>
                </a:pP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dirty="0" err="1"/>
                  <a:t>ea</a:t>
                </a:r>
                <a:r>
                  <a:rPr lang="en-US" dirty="0"/>
                  <a:t> &lt;= e (When stable, </a:t>
                </a:r>
                <a:r>
                  <a:rPr lang="en-US" dirty="0" err="1"/>
                  <a:t>ea</a:t>
                </a:r>
                <a:r>
                  <a:rPr lang="en-US" dirty="0"/>
                  <a:t>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𝑒</m:t>
                    </m:r>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95" t="-334" b="-1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854633" y="3368232"/>
                <a:ext cx="929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𝜑</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𝐿𝑏</m:t>
                      </m:r>
                      <m:r>
                        <a:rPr lang="en-US" b="0" i="1" smtClean="0">
                          <a:latin typeface="Cambria Math" charset="0"/>
                          <a:ea typeface="Cambria Math" charset="0"/>
                          <a:cs typeface="Cambria Math"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854633" y="3368232"/>
                <a:ext cx="929100" cy="276999"/>
              </a:xfrm>
              <a:prstGeom prst="rect">
                <a:avLst/>
              </a:prstGeom>
              <a:blipFill rotWithShape="0">
                <a:blip r:embed="rId3"/>
                <a:stretch>
                  <a:fillRect l="-5921" t="-148889" r="-9211"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847144" y="3821574"/>
                <a:ext cx="32778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𝜑</m:t>
                      </m:r>
                      <m:r>
                        <a:rPr lang="en-US" b="0" i="1" smtClean="0">
                          <a:latin typeface="Cambria Math" charset="0"/>
                          <a:ea typeface="Cambria Math" charset="0"/>
                          <a:cs typeface="Cambria Math" charset="0"/>
                        </a:rPr>
                        <m:t>𝑎𝑔𝑔𝑟𝑒𝑟𝑎𝑡𝑒</m:t>
                      </m:r>
                      <m:r>
                        <a:rPr lang="en-US" b="0" i="1" smtClean="0">
                          <a:latin typeface="Cambria Math" charset="0"/>
                          <a:ea typeface="Cambria Math" charset="0"/>
                          <a:cs typeface="Cambria Math" charset="0"/>
                        </a:rPr>
                        <m:t> </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𝑎𝑣𝑔</m:t>
                      </m:r>
                      <m:r>
                        <a:rPr lang="en-US" i="1">
                          <a:latin typeface="Cambria Math" charset="0"/>
                          <a:ea typeface="Cambria Math" charset="0"/>
                          <a:cs typeface="Cambria Math" charset="0"/>
                        </a:rPr>
                        <m:t>𝜑</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i="1">
                          <a:latin typeface="Cambria Math" charset="0"/>
                          <a:ea typeface="Cambria Math" charset="0"/>
                          <a:cs typeface="Cambria Math" charset="0"/>
                        </a:rPr>
                        <m:t>𝐿𝑏</m:t>
                      </m:r>
                      <m:r>
                        <a:rPr lang="en-US" i="1">
                          <a:latin typeface="Cambria Math" charset="0"/>
                          <a:ea typeface="Cambria Math" charset="0"/>
                          <a:cs typeface="Cambria Math" charset="0"/>
                        </a:rPr>
                        <m:t>)</m:t>
                      </m:r>
                    </m:oMath>
                  </m:oMathPara>
                </a14:m>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847144" y="3821574"/>
                <a:ext cx="3277820" cy="553998"/>
              </a:xfrm>
              <a:prstGeom prst="rect">
                <a:avLst/>
              </a:prstGeom>
              <a:blipFill rotWithShape="0">
                <a:blip r:embed="rId4"/>
                <a:stretch>
                  <a:fillRect l="-558" t="-72527" r="-1487" b="-39560"/>
                </a:stretch>
              </a:blipFill>
            </p:spPr>
            <p:txBody>
              <a:bodyPr/>
              <a:lstStyle/>
              <a:p>
                <a:r>
                  <a:rPr lang="en-US">
                    <a:noFill/>
                  </a:rPr>
                  <a:t> </a:t>
                </a:r>
              </a:p>
            </p:txBody>
          </p:sp>
        </mc:Fallback>
      </mc:AlternateContent>
    </p:spTree>
    <p:extLst>
      <p:ext uri="{BB962C8B-B14F-4D97-AF65-F5344CB8AC3E}">
        <p14:creationId xmlns:p14="http://schemas.microsoft.com/office/powerpoint/2010/main" val="830028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30954-607E-3148-ACBD-EA29DA622506}"/>
              </a:ext>
            </a:extLst>
          </p:cNvPr>
          <p:cNvSpPr>
            <a:spLocks noGrp="1"/>
          </p:cNvSpPr>
          <p:nvPr>
            <p:ph idx="1"/>
          </p:nvPr>
        </p:nvSpPr>
        <p:spPr>
          <a:xfrm>
            <a:off x="6635931" y="2294709"/>
            <a:ext cx="4872397" cy="4419600"/>
          </a:xfrm>
        </p:spPr>
        <p:txBody>
          <a:bodyPr/>
          <a:lstStyle/>
          <a:p>
            <a:r>
              <a:rPr lang="en-US" dirty="0"/>
              <a:t>When K=1; 1-NN: we find the observation that is closest (the nearest neighbor) and set </a:t>
            </a:r>
            <a:r>
              <a:rPr lang="en-US" dirty="0" err="1"/>
              <a:t>vb</a:t>
            </a:r>
            <a:r>
              <a:rPr lang="en-US" dirty="0"/>
              <a:t> = y where y is the class of the nearest neighbor. </a:t>
            </a:r>
          </a:p>
          <a:p>
            <a:r>
              <a:rPr lang="en-US" dirty="0"/>
              <a:t>Extend this idea: K-NN (By majority voting from neighbor observations)</a:t>
            </a:r>
          </a:p>
          <a:p>
            <a:r>
              <a:rPr lang="en-US" dirty="0"/>
              <a:t>When K=n, then we are just predicting the new observation by assigning it the majority classification.</a:t>
            </a:r>
          </a:p>
          <a:p>
            <a:endParaRPr lang="en-US" dirty="0"/>
          </a:p>
        </p:txBody>
      </p:sp>
      <p:sp>
        <p:nvSpPr>
          <p:cNvPr id="4" name="Title 1">
            <a:extLst>
              <a:ext uri="{FF2B5EF4-FFF2-40B4-BE49-F238E27FC236}">
                <a16:creationId xmlns:a16="http://schemas.microsoft.com/office/drawing/2014/main" id="{61E67480-6B24-184B-BF94-D4F5F6840B5E}"/>
              </a:ext>
            </a:extLst>
          </p:cNvPr>
          <p:cNvSpPr>
            <a:spLocks noGrp="1"/>
          </p:cNvSpPr>
          <p:nvPr>
            <p:ph type="title"/>
          </p:nvPr>
        </p:nvSpPr>
        <p:spPr/>
        <p:txBody>
          <a:bodyPr/>
          <a:lstStyle/>
          <a:p>
            <a:r>
              <a:rPr lang="en-US" dirty="0"/>
              <a:t>K</a:t>
            </a:r>
            <a:r>
              <a:rPr lang="zh-CN" altLang="en-US" dirty="0"/>
              <a:t> </a:t>
            </a:r>
            <a:r>
              <a:rPr lang="en-US" altLang="zh-CN" dirty="0"/>
              <a:t>nearest neighbor</a:t>
            </a:r>
            <a:endParaRPr lang="en-US" dirty="0"/>
          </a:p>
        </p:txBody>
      </p:sp>
      <p:pic>
        <p:nvPicPr>
          <p:cNvPr id="7" name="Picture 6">
            <a:extLst>
              <a:ext uri="{FF2B5EF4-FFF2-40B4-BE49-F238E27FC236}">
                <a16:creationId xmlns:a16="http://schemas.microsoft.com/office/drawing/2014/main" id="{E1FF6669-8316-1944-80B1-B1BFAAE261D1}"/>
              </a:ext>
            </a:extLst>
          </p:cNvPr>
          <p:cNvPicPr>
            <a:picLocks noChangeAspect="1"/>
          </p:cNvPicPr>
          <p:nvPr/>
        </p:nvPicPr>
        <p:blipFill>
          <a:blip r:embed="rId2"/>
          <a:stretch>
            <a:fillRect/>
          </a:stretch>
        </p:blipFill>
        <p:spPr>
          <a:xfrm>
            <a:off x="1447256" y="2467140"/>
            <a:ext cx="4621170" cy="3541773"/>
          </a:xfrm>
          <a:prstGeom prst="rect">
            <a:avLst/>
          </a:prstGeom>
        </p:spPr>
      </p:pic>
    </p:spTree>
    <p:extLst>
      <p:ext uri="{BB962C8B-B14F-4D97-AF65-F5344CB8AC3E}">
        <p14:creationId xmlns:p14="http://schemas.microsoft.com/office/powerpoint/2010/main" val="2108749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t-SNE</a:t>
            </a:r>
            <a:br>
              <a:rPr lang="en-US" dirty="0"/>
            </a:br>
            <a:endParaRPr lang="en-US" dirty="0"/>
          </a:p>
        </p:txBody>
      </p:sp>
      <p:sp>
        <p:nvSpPr>
          <p:cNvPr id="3" name="Content Placeholder 2"/>
          <p:cNvSpPr>
            <a:spLocks noGrp="1"/>
          </p:cNvSpPr>
          <p:nvPr>
            <p:ph idx="1"/>
          </p:nvPr>
        </p:nvSpPr>
        <p:spPr/>
        <p:txBody>
          <a:bodyPr/>
          <a:lstStyle/>
          <a:p>
            <a:r>
              <a:rPr lang="en-US" dirty="0"/>
              <a:t>Application: Regression and Classification</a:t>
            </a:r>
          </a:p>
          <a:p>
            <a:r>
              <a:rPr lang="en-US" i="1" dirty="0"/>
              <a:t>Statistical Definition:</a:t>
            </a:r>
            <a:r>
              <a:rPr lang="en-US" dirty="0"/>
              <a:t> t-SNE stands for t-distributed stochastic neighbor embedding. Its main function is to transform a high dimensional data into low dimensional data while keeping the structure of the data unaffected (in order words, similarity is preserved) </a:t>
            </a:r>
          </a:p>
          <a:p>
            <a:r>
              <a:rPr lang="en-US" i="1" dirty="0"/>
              <a:t>Similarity: </a:t>
            </a:r>
            <a:r>
              <a:rPr lang="en-US" dirty="0"/>
              <a:t>measures the distances between all points and the point of interest.</a:t>
            </a:r>
            <a:endParaRPr lang="en-US" i="1" dirty="0"/>
          </a:p>
        </p:txBody>
      </p:sp>
    </p:spTree>
    <p:extLst>
      <p:ext uri="{BB962C8B-B14F-4D97-AF65-F5344CB8AC3E}">
        <p14:creationId xmlns:p14="http://schemas.microsoft.com/office/powerpoint/2010/main" val="1197355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t-SNE</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29" y="2516414"/>
            <a:ext cx="4327071" cy="3442769"/>
          </a:xfrm>
          <a:prstGeom prst="rect">
            <a:avLst/>
          </a:prstGeom>
        </p:spPr>
      </p:pic>
      <p:cxnSp>
        <p:nvCxnSpPr>
          <p:cNvPr id="7" name="Straight Connector 6"/>
          <p:cNvCxnSpPr/>
          <p:nvPr/>
        </p:nvCxnSpPr>
        <p:spPr>
          <a:xfrm flipV="1">
            <a:off x="1240971" y="2792186"/>
            <a:ext cx="1126672" cy="1306285"/>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543" y="3347357"/>
            <a:ext cx="5731631" cy="2611826"/>
          </a:xfrm>
          <a:prstGeom prst="rect">
            <a:avLst/>
          </a:prstGeom>
        </p:spPr>
      </p:pic>
      <p:sp>
        <p:nvSpPr>
          <p:cNvPr id="9" name="Oval 8"/>
          <p:cNvSpPr/>
          <p:nvPr/>
        </p:nvSpPr>
        <p:spPr>
          <a:xfrm>
            <a:off x="8180614" y="5844137"/>
            <a:ext cx="114300" cy="115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0"/>
          </p:cNvCxnSpPr>
          <p:nvPr/>
        </p:nvCxnSpPr>
        <p:spPr>
          <a:xfrm flipV="1">
            <a:off x="8237764" y="4784271"/>
            <a:ext cx="0" cy="1059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240971" y="3528792"/>
            <a:ext cx="834572" cy="56968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537538" y="5869255"/>
            <a:ext cx="111233" cy="115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4" idx="0"/>
          </p:cNvCxnSpPr>
          <p:nvPr/>
        </p:nvCxnSpPr>
        <p:spPr>
          <a:xfrm flipV="1">
            <a:off x="8593155" y="4163341"/>
            <a:ext cx="0" cy="170591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78043" y="6212114"/>
            <a:ext cx="1654629" cy="377371"/>
          </a:xfrm>
          <a:prstGeom prst="rect">
            <a:avLst/>
          </a:prstGeom>
          <a:noFill/>
        </p:spPr>
        <p:txBody>
          <a:bodyPr wrap="square" rtlCol="0">
            <a:spAutoFit/>
          </a:bodyPr>
          <a:lstStyle/>
          <a:p>
            <a:r>
              <a:rPr lang="en-US"/>
              <a:t>T distribution</a:t>
            </a:r>
          </a:p>
        </p:txBody>
      </p:sp>
      <p:sp>
        <p:nvSpPr>
          <p:cNvPr id="19" name="TextBox 18"/>
          <p:cNvSpPr txBox="1"/>
          <p:nvPr/>
        </p:nvSpPr>
        <p:spPr>
          <a:xfrm>
            <a:off x="5257956" y="3205627"/>
            <a:ext cx="4122057" cy="646331"/>
          </a:xfrm>
          <a:prstGeom prst="rect">
            <a:avLst/>
          </a:prstGeom>
          <a:noFill/>
        </p:spPr>
        <p:txBody>
          <a:bodyPr wrap="square" rtlCol="0">
            <a:spAutoFit/>
          </a:bodyPr>
          <a:lstStyle/>
          <a:p>
            <a:r>
              <a:rPr lang="en-US" dirty="0"/>
              <a:t>Un-scaled similarities: the longer the length , the higher the similarity</a:t>
            </a:r>
          </a:p>
        </p:txBody>
      </p:sp>
    </p:spTree>
    <p:extLst>
      <p:ext uri="{BB962C8B-B14F-4D97-AF65-F5344CB8AC3E}">
        <p14:creationId xmlns:p14="http://schemas.microsoft.com/office/powerpoint/2010/main" val="198701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checkerboard(across)">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33700" y="568345"/>
            <a:ext cx="8770571" cy="731152"/>
          </a:xfrm>
        </p:spPr>
        <p:txBody>
          <a:bodyPr>
            <a:normAutofit fontScale="90000"/>
          </a:bodyPr>
          <a:lstStyle/>
          <a:p>
            <a:r>
              <a:rPr lang="en-US" dirty="0"/>
              <a:t>t-SNE</a:t>
            </a:r>
            <a:br>
              <a:rPr lang="en-US" dirty="0"/>
            </a:br>
            <a:endParaRPr lang="en-US" dirty="0"/>
          </a:p>
        </p:txBody>
      </p:sp>
      <p:sp>
        <p:nvSpPr>
          <p:cNvPr id="3" name="Content Placeholder 2"/>
          <p:cNvSpPr>
            <a:spLocks noGrp="1"/>
          </p:cNvSpPr>
          <p:nvPr>
            <p:ph idx="1"/>
          </p:nvPr>
        </p:nvSpPr>
        <p:spPr/>
        <p:txBody>
          <a:bodyPr/>
          <a:lstStyle/>
          <a:p>
            <a:r>
              <a:rPr lang="en-US" dirty="0"/>
              <a:t>The concept of Similarity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329" y="2946400"/>
            <a:ext cx="4802414" cy="1245486"/>
          </a:xfrm>
          <a:prstGeom prst="rect">
            <a:avLst/>
          </a:prstGeom>
        </p:spPr>
      </p:pic>
      <p:cxnSp>
        <p:nvCxnSpPr>
          <p:cNvPr id="7" name="Straight Arrow Connector 6"/>
          <p:cNvCxnSpPr>
            <a:stCxn id="13" idx="1"/>
          </p:cNvCxnSpPr>
          <p:nvPr/>
        </p:nvCxnSpPr>
        <p:spPr>
          <a:xfrm flipH="1">
            <a:off x="6682468" y="2636150"/>
            <a:ext cx="1130753" cy="59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4" idx="1"/>
          </p:cNvCxnSpPr>
          <p:nvPr/>
        </p:nvCxnSpPr>
        <p:spPr>
          <a:xfrm flipH="1" flipV="1">
            <a:off x="7978933" y="3189831"/>
            <a:ext cx="1006787" cy="79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5" idx="1"/>
          </p:cNvCxnSpPr>
          <p:nvPr/>
        </p:nvCxnSpPr>
        <p:spPr>
          <a:xfrm flipH="1" flipV="1">
            <a:off x="5673656" y="4005145"/>
            <a:ext cx="1594973" cy="74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13221" y="2451484"/>
            <a:ext cx="2604408" cy="369332"/>
          </a:xfrm>
          <a:prstGeom prst="rect">
            <a:avLst/>
          </a:prstGeom>
          <a:noFill/>
        </p:spPr>
        <p:txBody>
          <a:bodyPr wrap="square" rtlCol="0">
            <a:spAutoFit/>
          </a:bodyPr>
          <a:lstStyle/>
          <a:p>
            <a:r>
              <a:rPr lang="en-US" dirty="0"/>
              <a:t>The Euclidean distance</a:t>
            </a:r>
          </a:p>
        </p:txBody>
      </p:sp>
      <p:sp>
        <p:nvSpPr>
          <p:cNvPr id="14" name="TextBox 13"/>
          <p:cNvSpPr txBox="1"/>
          <p:nvPr/>
        </p:nvSpPr>
        <p:spPr>
          <a:xfrm>
            <a:off x="8985720" y="2946400"/>
            <a:ext cx="2604408" cy="646331"/>
          </a:xfrm>
          <a:prstGeom prst="rect">
            <a:avLst/>
          </a:prstGeom>
          <a:noFill/>
        </p:spPr>
        <p:txBody>
          <a:bodyPr wrap="square" rtlCol="0">
            <a:spAutoFit/>
          </a:bodyPr>
          <a:lstStyle/>
          <a:p>
            <a:r>
              <a:rPr lang="en-US" dirty="0"/>
              <a:t>The density surrounding the point of interest</a:t>
            </a:r>
          </a:p>
        </p:txBody>
      </p:sp>
      <p:sp>
        <p:nvSpPr>
          <p:cNvPr id="15" name="TextBox 14"/>
          <p:cNvSpPr txBox="1"/>
          <p:nvPr/>
        </p:nvSpPr>
        <p:spPr>
          <a:xfrm>
            <a:off x="7268629" y="4292797"/>
            <a:ext cx="4435641" cy="923330"/>
          </a:xfrm>
          <a:prstGeom prst="rect">
            <a:avLst/>
          </a:prstGeom>
          <a:noFill/>
        </p:spPr>
        <p:txBody>
          <a:bodyPr wrap="square" rtlCol="0">
            <a:spAutoFit/>
          </a:bodyPr>
          <a:lstStyle/>
          <a:p>
            <a:r>
              <a:rPr lang="en-US" dirty="0"/>
              <a:t>Normalize the similarity term to let them sum up to one, because sparser region might have a wider t-distribution curve </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6" y="3061910"/>
            <a:ext cx="4283464" cy="3408073"/>
          </a:xfrm>
          <a:prstGeom prst="rect">
            <a:avLst/>
          </a:prstGeom>
        </p:spPr>
      </p:pic>
      <p:sp>
        <p:nvSpPr>
          <p:cNvPr id="20" name="Oval 19"/>
          <p:cNvSpPr/>
          <p:nvPr/>
        </p:nvSpPr>
        <p:spPr>
          <a:xfrm>
            <a:off x="580571" y="4379803"/>
            <a:ext cx="1002051" cy="9550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1030108" y="3285575"/>
            <a:ext cx="7904124" cy="146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50079" y="5454528"/>
            <a:ext cx="4435641" cy="1200329"/>
          </a:xfrm>
          <a:prstGeom prst="rect">
            <a:avLst/>
          </a:prstGeom>
          <a:noFill/>
        </p:spPr>
        <p:txBody>
          <a:bodyPr wrap="square" rtlCol="0">
            <a:spAutoFit/>
          </a:bodyPr>
          <a:lstStyle/>
          <a:p>
            <a:r>
              <a:rPr lang="en-US" dirty="0"/>
              <a:t>Because the similarity depends on density surround that point, we expect </a:t>
            </a:r>
            <a:r>
              <a:rPr lang="en-US" dirty="0" err="1"/>
              <a:t>pij</a:t>
            </a:r>
            <a:r>
              <a:rPr lang="en-US" dirty="0"/>
              <a:t> and </a:t>
            </a:r>
            <a:r>
              <a:rPr lang="en-US" dirty="0" err="1"/>
              <a:t>pji</a:t>
            </a:r>
            <a:r>
              <a:rPr lang="en-US" dirty="0"/>
              <a:t> to be different, thus we take the average to get the final similarity measure</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5425" y="5454528"/>
            <a:ext cx="2899084" cy="1015455"/>
          </a:xfrm>
          <a:prstGeom prst="rect">
            <a:avLst/>
          </a:prstGeom>
        </p:spPr>
      </p:pic>
    </p:spTree>
    <p:extLst>
      <p:ext uri="{BB962C8B-B14F-4D97-AF65-F5344CB8AC3E}">
        <p14:creationId xmlns:p14="http://schemas.microsoft.com/office/powerpoint/2010/main" val="171306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par>
                                <p:cTn id="16" presetID="5"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checkerboard(across)">
                                      <p:cBhvr>
                                        <p:cTn id="18" dur="500"/>
                                        <p:tgtEl>
                                          <p:spTgt spid="21"/>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heckerboard(across)">
                                      <p:cBhvr>
                                        <p:cTn id="26" dur="500"/>
                                        <p:tgtEl>
                                          <p:spTgt spid="9"/>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heckerboard(across)">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checkerboard(across)">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t-SNE</a:t>
            </a:r>
            <a:br>
              <a:rPr lang="en-US" dirty="0"/>
            </a:br>
            <a:endParaRPr lang="en-US" dirty="0"/>
          </a:p>
        </p:txBody>
      </p:sp>
      <p:sp>
        <p:nvSpPr>
          <p:cNvPr id="3" name="Content Placeholder 2"/>
          <p:cNvSpPr>
            <a:spLocks noGrp="1"/>
          </p:cNvSpPr>
          <p:nvPr>
            <p:ph idx="1"/>
          </p:nvPr>
        </p:nvSpPr>
        <p:spPr>
          <a:xfrm>
            <a:off x="2933700" y="2438399"/>
            <a:ext cx="8770571" cy="4212921"/>
          </a:xfrm>
        </p:spPr>
        <p:txBody>
          <a:bodyPr>
            <a:normAutofit/>
          </a:bodyPr>
          <a:lstStyle/>
          <a:p>
            <a:r>
              <a:rPr lang="en-US" b="1" dirty="0"/>
              <a:t>Tuning Parameters:</a:t>
            </a:r>
          </a:p>
          <a:p>
            <a:r>
              <a:rPr lang="en-US" u="sng" dirty="0"/>
              <a:t>Perplexity [5,50]: </a:t>
            </a:r>
            <a:r>
              <a:rPr lang="en-US" dirty="0"/>
              <a:t>optimal number of neighboring, balance between local and global variation</a:t>
            </a:r>
          </a:p>
          <a:p>
            <a:endParaRPr lang="en-US" dirty="0"/>
          </a:p>
          <a:p>
            <a:endParaRPr lang="en-US" dirty="0"/>
          </a:p>
          <a:p>
            <a:endParaRPr lang="en-US" dirty="0"/>
          </a:p>
          <a:p>
            <a:endParaRPr lang="en-US" dirty="0"/>
          </a:p>
          <a:p>
            <a:r>
              <a:rPr lang="en-US" u="sng" dirty="0" err="1"/>
              <a:t>Min_cost</a:t>
            </a:r>
            <a:r>
              <a:rPr lang="en-US" u="sng" dirty="0"/>
              <a:t>: </a:t>
            </a:r>
            <a:r>
              <a:rPr lang="en-US" dirty="0"/>
              <a:t>minimum cost value to stop iteration</a:t>
            </a:r>
          </a:p>
          <a:p>
            <a:r>
              <a:rPr lang="en-US" u="sng" dirty="0"/>
              <a:t>eta:</a:t>
            </a:r>
            <a:r>
              <a:rPr lang="en-US" dirty="0"/>
              <a:t> Learning rate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401" y="3597925"/>
            <a:ext cx="4241795" cy="1865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495" y="3598399"/>
            <a:ext cx="4793075" cy="1864637"/>
          </a:xfrm>
          <a:prstGeom prst="rect">
            <a:avLst/>
          </a:prstGeom>
        </p:spPr>
      </p:pic>
      <p:sp>
        <p:nvSpPr>
          <p:cNvPr id="2" name="Oval 1"/>
          <p:cNvSpPr/>
          <p:nvPr/>
        </p:nvSpPr>
        <p:spPr>
          <a:xfrm>
            <a:off x="4572000" y="3507288"/>
            <a:ext cx="901874" cy="501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384082" y="3507287"/>
            <a:ext cx="901874" cy="501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41525" y="5052632"/>
            <a:ext cx="901874" cy="501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78035" y="5052632"/>
            <a:ext cx="901874" cy="501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144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A0B8-37CD-EA41-A8B7-77ED2A6A2371}"/>
              </a:ext>
            </a:extLst>
          </p:cNvPr>
          <p:cNvSpPr>
            <a:spLocks noGrp="1"/>
          </p:cNvSpPr>
          <p:nvPr>
            <p:ph type="title"/>
          </p:nvPr>
        </p:nvSpPr>
        <p:spPr/>
        <p:txBody>
          <a:bodyPr/>
          <a:lstStyle/>
          <a:p>
            <a:r>
              <a:rPr lang="en-US" dirty="0"/>
              <a:t>Naive Bayes</a:t>
            </a:r>
          </a:p>
        </p:txBody>
      </p:sp>
      <p:sp>
        <p:nvSpPr>
          <p:cNvPr id="3" name="Content Placeholder 2">
            <a:extLst>
              <a:ext uri="{FF2B5EF4-FFF2-40B4-BE49-F238E27FC236}">
                <a16:creationId xmlns:a16="http://schemas.microsoft.com/office/drawing/2014/main" id="{B095CAA7-89E1-264B-86CD-23A0B0CA46D8}"/>
              </a:ext>
            </a:extLst>
          </p:cNvPr>
          <p:cNvSpPr>
            <a:spLocks noGrp="1"/>
          </p:cNvSpPr>
          <p:nvPr>
            <p:ph idx="1"/>
          </p:nvPr>
        </p:nvSpPr>
        <p:spPr>
          <a:xfrm>
            <a:off x="2933699" y="2129061"/>
            <a:ext cx="8770571" cy="3651504"/>
          </a:xfrm>
        </p:spPr>
        <p:txBody>
          <a:bodyPr/>
          <a:lstStyle/>
          <a:p>
            <a:pPr marL="0" indent="0">
              <a:buNone/>
            </a:pPr>
            <a:r>
              <a:rPr lang="en-US" b="1" u="sng" dirty="0"/>
              <a:t>Why “Naive”?</a:t>
            </a:r>
          </a:p>
          <a:p>
            <a:r>
              <a:rPr lang="en-US" dirty="0"/>
              <a:t>Makes the assumption that the presence of a particular feature in a class is unrelated to the presence of any other feature</a:t>
            </a:r>
          </a:p>
          <a:p>
            <a:pPr marL="0" indent="0">
              <a:buNone/>
            </a:pPr>
            <a:r>
              <a:rPr lang="en-US" b="1" u="sng" dirty="0"/>
              <a:t>Algorithm:</a:t>
            </a:r>
          </a:p>
          <a:p>
            <a:r>
              <a:rPr lang="en-US" dirty="0"/>
              <a:t>Calculates the posterior probability for each class. The class with the highest posterior probability is the outcome of prediction. </a:t>
            </a:r>
          </a:p>
        </p:txBody>
      </p:sp>
      <p:pic>
        <p:nvPicPr>
          <p:cNvPr id="5" name="Picture 4">
            <a:extLst>
              <a:ext uri="{FF2B5EF4-FFF2-40B4-BE49-F238E27FC236}">
                <a16:creationId xmlns:a16="http://schemas.microsoft.com/office/drawing/2014/main" id="{D4B892A2-1291-0A4E-9DB4-8027A54EC1FD}"/>
              </a:ext>
            </a:extLst>
          </p:cNvPr>
          <p:cNvPicPr>
            <a:picLocks noChangeAspect="1"/>
          </p:cNvPicPr>
          <p:nvPr/>
        </p:nvPicPr>
        <p:blipFill>
          <a:blip r:embed="rId2"/>
          <a:stretch>
            <a:fillRect/>
          </a:stretch>
        </p:blipFill>
        <p:spPr>
          <a:xfrm>
            <a:off x="7810617" y="4477388"/>
            <a:ext cx="3893654" cy="2380612"/>
          </a:xfrm>
          <a:prstGeom prst="rect">
            <a:avLst/>
          </a:prstGeom>
        </p:spPr>
      </p:pic>
    </p:spTree>
    <p:extLst>
      <p:ext uri="{BB962C8B-B14F-4D97-AF65-F5344CB8AC3E}">
        <p14:creationId xmlns:p14="http://schemas.microsoft.com/office/powerpoint/2010/main" val="1814310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5551F1-1602-434C-B84B-9C931954B11B}"/>
              </a:ext>
            </a:extLst>
          </p:cNvPr>
          <p:cNvSpPr>
            <a:spLocks noGrp="1"/>
          </p:cNvSpPr>
          <p:nvPr>
            <p:ph idx="1"/>
          </p:nvPr>
        </p:nvSpPr>
        <p:spPr/>
        <p:txBody>
          <a:bodyPr/>
          <a:lstStyle/>
          <a:p>
            <a:pPr marL="0" indent="0">
              <a:buNone/>
            </a:pPr>
            <a:r>
              <a:rPr lang="en-US" b="1" u="sng" dirty="0"/>
              <a:t>Advantages:</a:t>
            </a:r>
          </a:p>
          <a:p>
            <a:r>
              <a:rPr lang="en-US" dirty="0"/>
              <a:t>Fast and Easy calculation</a:t>
            </a:r>
          </a:p>
          <a:p>
            <a:r>
              <a:rPr lang="en-US" dirty="0"/>
              <a:t>Performs well for classification</a:t>
            </a:r>
          </a:p>
          <a:p>
            <a:pPr marL="0" indent="0">
              <a:buNone/>
            </a:pPr>
            <a:r>
              <a:rPr lang="en-US" b="1" u="sng" dirty="0"/>
              <a:t>Disadvantages:</a:t>
            </a:r>
          </a:p>
          <a:p>
            <a:r>
              <a:rPr lang="en-US" dirty="0"/>
              <a:t>Need predictors to be independent</a:t>
            </a:r>
          </a:p>
        </p:txBody>
      </p:sp>
      <p:sp>
        <p:nvSpPr>
          <p:cNvPr id="4" name="Title 1">
            <a:extLst>
              <a:ext uri="{FF2B5EF4-FFF2-40B4-BE49-F238E27FC236}">
                <a16:creationId xmlns:a16="http://schemas.microsoft.com/office/drawing/2014/main" id="{74F7BD70-EEC7-6E43-BCA3-56A4EA91BBD8}"/>
              </a:ext>
            </a:extLst>
          </p:cNvPr>
          <p:cNvSpPr>
            <a:spLocks noGrp="1"/>
          </p:cNvSpPr>
          <p:nvPr>
            <p:ph type="title"/>
          </p:nvPr>
        </p:nvSpPr>
        <p:spPr/>
        <p:txBody>
          <a:bodyPr/>
          <a:lstStyle/>
          <a:p>
            <a:r>
              <a:rPr lang="en-US" dirty="0"/>
              <a:t>Naive Bayes</a:t>
            </a:r>
          </a:p>
        </p:txBody>
      </p:sp>
    </p:spTree>
    <p:extLst>
      <p:ext uri="{BB962C8B-B14F-4D97-AF65-F5344CB8AC3E}">
        <p14:creationId xmlns:p14="http://schemas.microsoft.com/office/powerpoint/2010/main" val="18128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6">
            <a:extLst>
              <a:ext uri="{FF2B5EF4-FFF2-40B4-BE49-F238E27FC236}">
                <a16:creationId xmlns:a16="http://schemas.microsoft.com/office/drawing/2014/main" id="{9001CE2E-2274-0240-991C-421EF48FA9DE}"/>
              </a:ext>
            </a:extLst>
          </p:cNvPr>
          <p:cNvGraphicFramePr>
            <a:graphicFrameLocks/>
          </p:cNvGraphicFramePr>
          <p:nvPr>
            <p:extLst>
              <p:ext uri="{D42A27DB-BD31-4B8C-83A1-F6EECF244321}">
                <p14:modId xmlns:p14="http://schemas.microsoft.com/office/powerpoint/2010/main" val="2912878744"/>
              </p:ext>
            </p:extLst>
          </p:nvPr>
        </p:nvGraphicFramePr>
        <p:xfrm>
          <a:off x="3156121" y="2354370"/>
          <a:ext cx="7983524" cy="3835679"/>
        </p:xfrm>
        <a:graphic>
          <a:graphicData uri="http://schemas.openxmlformats.org/drawingml/2006/table">
            <a:tbl>
              <a:tblPr>
                <a:tableStyleId>{5940675A-B579-460E-94D1-54222C63F5DA}</a:tableStyleId>
              </a:tblPr>
              <a:tblGrid>
                <a:gridCol w="1808968">
                  <a:extLst>
                    <a:ext uri="{9D8B030D-6E8A-4147-A177-3AD203B41FA5}">
                      <a16:colId xmlns:a16="http://schemas.microsoft.com/office/drawing/2014/main" val="20000"/>
                    </a:ext>
                  </a:extLst>
                </a:gridCol>
                <a:gridCol w="1342137">
                  <a:extLst>
                    <a:ext uri="{9D8B030D-6E8A-4147-A177-3AD203B41FA5}">
                      <a16:colId xmlns:a16="http://schemas.microsoft.com/office/drawing/2014/main" val="20001"/>
                    </a:ext>
                  </a:extLst>
                </a:gridCol>
                <a:gridCol w="1345783">
                  <a:extLst>
                    <a:ext uri="{9D8B030D-6E8A-4147-A177-3AD203B41FA5}">
                      <a16:colId xmlns:a16="http://schemas.microsoft.com/office/drawing/2014/main" val="20002"/>
                    </a:ext>
                  </a:extLst>
                </a:gridCol>
                <a:gridCol w="1123310">
                  <a:extLst>
                    <a:ext uri="{9D8B030D-6E8A-4147-A177-3AD203B41FA5}">
                      <a16:colId xmlns:a16="http://schemas.microsoft.com/office/drawing/2014/main" val="20003"/>
                    </a:ext>
                  </a:extLst>
                </a:gridCol>
                <a:gridCol w="1181663">
                  <a:extLst>
                    <a:ext uri="{9D8B030D-6E8A-4147-A177-3AD203B41FA5}">
                      <a16:colId xmlns:a16="http://schemas.microsoft.com/office/drawing/2014/main" val="20004"/>
                    </a:ext>
                  </a:extLst>
                </a:gridCol>
                <a:gridCol w="1181663">
                  <a:extLst>
                    <a:ext uri="{9D8B030D-6E8A-4147-A177-3AD203B41FA5}">
                      <a16:colId xmlns:a16="http://schemas.microsoft.com/office/drawing/2014/main" val="20005"/>
                    </a:ext>
                  </a:extLst>
                </a:gridCol>
              </a:tblGrid>
              <a:tr h="480922">
                <a:tc>
                  <a:txBody>
                    <a:bodyPr/>
                    <a:lstStyle/>
                    <a:p>
                      <a:pPr algn="ctr" fontAlgn="t"/>
                      <a:endParaRPr lang="ko-KR" altLang="en-US" sz="18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Sensitivity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Specificity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FDR</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Accuracy</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F1_Score</a:t>
                      </a:r>
                      <a:endParaRPr lang="en-US" sz="14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extLst>
                  <a:ext uri="{0D108BD9-81ED-4DB2-BD59-A6C34878D82A}">
                    <a16:rowId xmlns:a16="http://schemas.microsoft.com/office/drawing/2014/main" val="10000"/>
                  </a:ext>
                </a:extLst>
              </a:tr>
              <a:tr h="333285">
                <a:tc rowSpan="2">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SMDS</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algn="ctr" rtl="0" fontAlgn="ct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FF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47780">
                <a:tc vMerge="1">
                  <a:txBody>
                    <a:bodyPr/>
                    <a:lstStyle/>
                    <a:p>
                      <a:pPr latinLnBrk="1"/>
                      <a:endParaRPr lang="ko-KR" altLang="en-US"/>
                    </a:p>
                  </a:txBody>
                  <a:tcPr/>
                </a:tc>
                <a:tc>
                  <a:txBody>
                    <a:bodyPr/>
                    <a:lstStyle/>
                    <a:p>
                      <a:pPr marL="0" algn="ctr" defTabSz="914400" rtl="0" eaLnBrk="1" fontAlgn="ctr" latinLnBrk="0" hangingPunct="1"/>
                      <a:r>
                        <a:rPr lang="en-US" altLang="zh-CN"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0.4167</a:t>
                      </a:r>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zh-CN"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0.7667</a:t>
                      </a:r>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zh-CN"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0.648</a:t>
                      </a:r>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zh-CN"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0.6792</a:t>
                      </a:r>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zh-CN"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0.188</a:t>
                      </a:r>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2"/>
                  </a:ext>
                </a:extLst>
              </a:tr>
              <a:tr h="318798">
                <a:tc rowSpan="2">
                  <a:txBody>
                    <a:bodyPr/>
                    <a:lstStyle/>
                    <a:p>
                      <a:pPr algn="ctr" rtl="0" fontAlgn="ctr"/>
                      <a:r>
                        <a:rPr lang="en-US" sz="1400" u="none" strike="noStrike" dirty="0">
                          <a:effectLst/>
                          <a:latin typeface="나눔바른고딕" panose="020B0603020101020101" pitchFamily="50" charset="-127"/>
                          <a:ea typeface="나눔바른고딕" panose="020B0603020101020101" pitchFamily="50" charset="-127"/>
                        </a:rPr>
                        <a:t>LDA</a:t>
                      </a:r>
                      <a:endParaRPr 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solidFill>
                      <a:schemeClr val="bg1">
                        <a:lumMod val="85000"/>
                      </a:schemeClr>
                    </a:solidFill>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B w="12700" cap="flat" cmpd="sng" algn="ctr">
                      <a:noFill/>
                      <a:prstDash val="solid"/>
                      <a:round/>
                      <a:headEnd type="none" w="med" len="med"/>
                      <a:tailEnd type="none" w="med" len="med"/>
                    </a:lnB>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B w="12700" cap="flat" cmpd="sng" algn="ctr">
                      <a:noFill/>
                      <a:prstDash val="solid"/>
                      <a:round/>
                      <a:headEnd type="none" w="med" len="med"/>
                      <a:tailEnd type="none" w="med" len="med"/>
                    </a:lnB>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B w="12700" cap="flat" cmpd="sng" algn="ctr">
                      <a:noFill/>
                      <a:prstDash val="solid"/>
                      <a:round/>
                      <a:headEnd type="none" w="med" len="med"/>
                      <a:tailEnd type="none" w="med" len="med"/>
                    </a:lnB>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B w="12700" cap="flat" cmpd="sng" algn="ctr">
                      <a:noFill/>
                      <a:prstDash val="solid"/>
                      <a:round/>
                      <a:headEnd type="none" w="med" len="med"/>
                      <a:tailEnd type="none" w="med" len="med"/>
                    </a:lnB>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47780">
                <a:tc vMerge="1">
                  <a:txBody>
                    <a:bodyPr/>
                    <a:lstStyle/>
                    <a:p>
                      <a:pPr latinLnBrk="1"/>
                      <a:endParaRPr lang="ko-KR" altLang="en-US"/>
                    </a:p>
                  </a:txBody>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0.8167</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0.8444</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0.3551</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0.8375</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0.3576</a:t>
                      </a: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4"/>
                  </a:ext>
                </a:extLst>
              </a:tr>
              <a:tr h="318798">
                <a:tc rowSpan="2">
                  <a:txBody>
                    <a:bodyPr/>
                    <a:lstStyle/>
                    <a:p>
                      <a:pPr algn="ctr" rtl="0"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KNN</a:t>
                      </a:r>
                    </a:p>
                  </a:txBody>
                  <a:tcPr marL="9525" marR="9525" marT="9525" marB="0" anchor="ctr">
                    <a:solidFill>
                      <a:schemeClr val="bg1">
                        <a:lumMod val="85000"/>
                      </a:schemeClr>
                    </a:solidFill>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47780">
                <a:tc vMerge="1">
                  <a:txBody>
                    <a:bodyPr/>
                    <a:lstStyle/>
                    <a:p>
                      <a:pPr latinLnBrk="1"/>
                      <a:endParaRPr lang="ko-KR" altLang="en-US"/>
                    </a:p>
                  </a:txBody>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0.8833</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0.9833</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0.0486</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0.9533</a:t>
                      </a:r>
                    </a:p>
                  </a:txBody>
                  <a:tcPr marL="9525" marR="9525" marT="9525" marB="0" anchor="ctr">
                    <a:lnT w="12700" cap="flat" cmpd="sng" algn="ctr">
                      <a:noFill/>
                      <a:prstDash val="solid"/>
                      <a:round/>
                      <a:headEnd type="none" w="med" len="med"/>
                      <a:tailEnd type="none" w="med" len="med"/>
                    </a:lnT>
                  </a:tcPr>
                </a:tc>
                <a:tc>
                  <a:txBody>
                    <a:bodyPr/>
                    <a:lstStyle/>
                    <a:p>
                      <a:pPr marL="0" algn="ctr" defTabSz="914400" rtl="0" eaLnBrk="1" fontAlgn="ctr" latinLnBrk="0" hangingPunct="1"/>
                      <a:r>
                        <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rPr>
                        <a:t>0.455</a:t>
                      </a:r>
                    </a:p>
                  </a:txBody>
                  <a:tcPr marL="9525" marR="9525" marT="9525" marB="0" anchor="ctr">
                    <a:lnT w="12700" cap="flat" cmpd="sng" algn="ctr">
                      <a:noFill/>
                      <a:prstDash val="solid"/>
                      <a:round/>
                      <a:headEnd type="none" w="med" len="med"/>
                      <a:tailEnd type="none" w="med" len="med"/>
                    </a:lnT>
                  </a:tcPr>
                </a:tc>
                <a:extLst>
                  <a:ext uri="{0D108BD9-81ED-4DB2-BD59-A6C34878D82A}">
                    <a16:rowId xmlns:a16="http://schemas.microsoft.com/office/drawing/2014/main" val="10006"/>
                  </a:ext>
                </a:extLst>
              </a:tr>
              <a:tr h="673958">
                <a:tc>
                  <a:txBody>
                    <a:bodyPr/>
                    <a:lstStyle/>
                    <a:p>
                      <a:pPr algn="ctr" rtl="0"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CART</a:t>
                      </a:r>
                    </a:p>
                  </a:txBody>
                  <a:tcPr marL="9525" marR="9525" marT="9525" marB="0" anchor="ctr">
                    <a:solidFill>
                      <a:schemeClr val="bg1">
                        <a:lumMod val="85000"/>
                      </a:schemeClr>
                    </a:solidFill>
                  </a:tcP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tc>
                <a:tc>
                  <a:txBody>
                    <a:bodyPr/>
                    <a:lstStyle/>
                    <a:p>
                      <a:pPr marL="0" algn="ctr" defTabSz="914400" rtl="0" eaLnBrk="1" fontAlgn="ctr" latinLnBrk="0" hangingPunct="1"/>
                      <a:endParaRPr lang="en-US" altLang="ko-KR" sz="1400" u="none" strike="noStrike" kern="1200" dirty="0">
                        <a:solidFill>
                          <a:schemeClr val="tx1"/>
                        </a:solidFill>
                        <a:effectLst/>
                        <a:latin typeface="나눔바른고딕" panose="020B0603020101020101" pitchFamily="50" charset="-127"/>
                        <a:ea typeface="나눔바른고딕" panose="020B0603020101020101" pitchFamily="50" charset="-127"/>
                        <a:cs typeface="+mn-cs"/>
                      </a:endParaRPr>
                    </a:p>
                  </a:txBody>
                  <a:tcPr marL="9525" marR="9525" marT="9525" marB="0" anchor="ctr"/>
                </a:tc>
                <a:extLst>
                  <a:ext uri="{0D108BD9-81ED-4DB2-BD59-A6C34878D82A}">
                    <a16:rowId xmlns:a16="http://schemas.microsoft.com/office/drawing/2014/main" val="3961921893"/>
                  </a:ext>
                </a:extLst>
              </a:tr>
              <a:tr h="318798">
                <a:tc rowSpan="2">
                  <a:txBody>
                    <a:bodyPr/>
                    <a:lstStyle/>
                    <a:p>
                      <a:pPr algn="ctr" rtl="0"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Naïve Bayes</a:t>
                      </a:r>
                    </a:p>
                  </a:txBody>
                  <a:tcPr marL="9525" marR="9525" marT="9525" marB="0" anchor="ctr">
                    <a:solidFill>
                      <a:schemeClr val="bg1">
                        <a:lumMod val="85000"/>
                      </a:schemeClr>
                    </a:solidFill>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tc>
                  <a:txBody>
                    <a:bodyPr/>
                    <a:lstStyle/>
                    <a:p>
                      <a:pPr algn="ctr" rtl="0" fontAlgn="ctr"/>
                      <a:endParaRPr lang="en-US" altLang="ko-KR" sz="11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r h="347780">
                <a:tc vMerge="1">
                  <a:txBody>
                    <a:bodyPr/>
                    <a:lstStyle/>
                    <a:p>
                      <a:pPr latinLnBrk="1"/>
                      <a:endParaRPr lang="ko-KR" altLang="en-US"/>
                    </a:p>
                  </a:txBody>
                  <a:tcPr/>
                </a:tc>
                <a:tc>
                  <a:txBody>
                    <a:bodyPr/>
                    <a:lstStyle/>
                    <a:p>
                      <a:pPr algn="ctr" rtl="0" fontAlgn="ct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mpd="sng">
                      <a:noFill/>
                    </a:lnB>
                  </a:tcPr>
                </a:tc>
                <a:tc>
                  <a:txBody>
                    <a:bodyPr/>
                    <a:lstStyle/>
                    <a:p>
                      <a:pPr algn="ctr" rtl="0" fontAlgn="ct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mpd="sng">
                      <a:noFill/>
                    </a:lnB>
                  </a:tcPr>
                </a:tc>
                <a:tc>
                  <a:txBody>
                    <a:bodyPr/>
                    <a:lstStyle/>
                    <a:p>
                      <a:pPr algn="ctr" rtl="0" fontAlgn="ct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mpd="sng">
                      <a:noFill/>
                    </a:lnB>
                  </a:tcPr>
                </a:tc>
                <a:tc>
                  <a:txBody>
                    <a:bodyPr/>
                    <a:lstStyle/>
                    <a:p>
                      <a:pPr algn="ctr" rtl="0" fontAlgn="ct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mpd="sng">
                      <a:noFill/>
                    </a:lnB>
                  </a:tcPr>
                </a:tc>
                <a:tc>
                  <a:txBody>
                    <a:bodyPr/>
                    <a:lstStyle/>
                    <a:p>
                      <a:pPr algn="ctr" rtl="0" fontAlgn="ctr"/>
                      <a:endParaRPr lang="en-US" altLang="ko-KR" sz="12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9525" marR="9525" marT="9525" marB="0" anchor="ct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0008"/>
                  </a:ext>
                </a:extLst>
              </a:tr>
            </a:tbl>
          </a:graphicData>
        </a:graphic>
      </p:graphicFrame>
      <p:sp>
        <p:nvSpPr>
          <p:cNvPr id="5" name="Title 1">
            <a:extLst>
              <a:ext uri="{FF2B5EF4-FFF2-40B4-BE49-F238E27FC236}">
                <a16:creationId xmlns:a16="http://schemas.microsoft.com/office/drawing/2014/main" id="{A8FE2C51-469A-474F-8C02-B61C43FC47BA}"/>
              </a:ext>
            </a:extLst>
          </p:cNvPr>
          <p:cNvSpPr>
            <a:spLocks noGrp="1"/>
          </p:cNvSpPr>
          <p:nvPr>
            <p:ph type="title"/>
          </p:nvPr>
        </p:nvSpPr>
        <p:spPr/>
        <p:txBody>
          <a:bodyPr>
            <a:normAutofit/>
          </a:bodyPr>
          <a:lstStyle/>
          <a:p>
            <a:r>
              <a:rPr lang="en-US" dirty="0"/>
              <a:t>Results Comparison</a:t>
            </a:r>
            <a:br>
              <a:rPr lang="en-US" dirty="0"/>
            </a:br>
            <a:r>
              <a:rPr lang="en-US" dirty="0"/>
              <a:t> 				    </a:t>
            </a:r>
            <a:r>
              <a:rPr lang="en-US" sz="2200" dirty="0"/>
              <a:t>Dimension reduction involved</a:t>
            </a:r>
          </a:p>
        </p:txBody>
      </p:sp>
    </p:spTree>
    <p:extLst>
      <p:ext uri="{BB962C8B-B14F-4D97-AF65-F5344CB8AC3E}">
        <p14:creationId xmlns:p14="http://schemas.microsoft.com/office/powerpoint/2010/main" val="3799085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826" y="173546"/>
            <a:ext cx="8770571" cy="1510976"/>
          </a:xfrm>
        </p:spPr>
        <p:txBody>
          <a:bodyPr>
            <a:normAutofit/>
          </a:bodyPr>
          <a:lstStyle/>
          <a:p>
            <a:r>
              <a:rPr lang="en-US" dirty="0"/>
              <a:t>Conclusion</a:t>
            </a:r>
            <a:br>
              <a:rPr lang="en-US" dirty="0"/>
            </a:br>
            <a:r>
              <a:rPr lang="en-US" dirty="0"/>
              <a:t>				</a:t>
            </a:r>
            <a:r>
              <a:rPr lang="en-US" sz="2400" dirty="0"/>
              <a:t>Dimension reduction involved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7714946"/>
              </p:ext>
            </p:extLst>
          </p:nvPr>
        </p:nvGraphicFramePr>
        <p:xfrm>
          <a:off x="197708" y="2846057"/>
          <a:ext cx="11789750" cy="3936684"/>
        </p:xfrm>
        <a:graphic>
          <a:graphicData uri="http://schemas.openxmlformats.org/drawingml/2006/table">
            <a:tbl>
              <a:tblPr firstRow="1" bandRow="1">
                <a:tableStyleId>{5C22544A-7EE6-4342-B048-85BDC9FD1C3A}</a:tableStyleId>
              </a:tblPr>
              <a:tblGrid>
                <a:gridCol w="2842125">
                  <a:extLst>
                    <a:ext uri="{9D8B030D-6E8A-4147-A177-3AD203B41FA5}">
                      <a16:colId xmlns:a16="http://schemas.microsoft.com/office/drawing/2014/main" val="20000"/>
                    </a:ext>
                  </a:extLst>
                </a:gridCol>
                <a:gridCol w="1870865">
                  <a:extLst>
                    <a:ext uri="{9D8B030D-6E8A-4147-A177-3AD203B41FA5}">
                      <a16:colId xmlns:a16="http://schemas.microsoft.com/office/drawing/2014/main" val="20001"/>
                    </a:ext>
                  </a:extLst>
                </a:gridCol>
                <a:gridCol w="2358920">
                  <a:extLst>
                    <a:ext uri="{9D8B030D-6E8A-4147-A177-3AD203B41FA5}">
                      <a16:colId xmlns:a16="http://schemas.microsoft.com/office/drawing/2014/main" val="20002"/>
                    </a:ext>
                  </a:extLst>
                </a:gridCol>
                <a:gridCol w="2358920">
                  <a:extLst>
                    <a:ext uri="{9D8B030D-6E8A-4147-A177-3AD203B41FA5}">
                      <a16:colId xmlns:a16="http://schemas.microsoft.com/office/drawing/2014/main" val="20003"/>
                    </a:ext>
                  </a:extLst>
                </a:gridCol>
                <a:gridCol w="2358920">
                  <a:extLst>
                    <a:ext uri="{9D8B030D-6E8A-4147-A177-3AD203B41FA5}">
                      <a16:colId xmlns:a16="http://schemas.microsoft.com/office/drawing/2014/main" val="20004"/>
                    </a:ext>
                  </a:extLst>
                </a:gridCol>
              </a:tblGrid>
              <a:tr h="487606">
                <a:tc>
                  <a:txBody>
                    <a:bodyPr/>
                    <a:lstStyle/>
                    <a:p>
                      <a:r>
                        <a:rPr lang="en-US" dirty="0"/>
                        <a:t>Techniques</a:t>
                      </a:r>
                    </a:p>
                  </a:txBody>
                  <a:tcPr/>
                </a:tc>
                <a:tc>
                  <a:txBody>
                    <a:bodyPr/>
                    <a:lstStyle/>
                    <a:p>
                      <a:r>
                        <a:rPr lang="en-US" dirty="0"/>
                        <a:t>Application</a:t>
                      </a:r>
                    </a:p>
                  </a:txBody>
                  <a:tcPr/>
                </a:tc>
                <a:tc>
                  <a:txBody>
                    <a:bodyPr/>
                    <a:lstStyle/>
                    <a:p>
                      <a:r>
                        <a:rPr lang="en-US" dirty="0"/>
                        <a:t>Advantages</a:t>
                      </a:r>
                    </a:p>
                  </a:txBody>
                  <a:tcPr/>
                </a:tc>
                <a:tc>
                  <a:txBody>
                    <a:bodyPr/>
                    <a:lstStyle/>
                    <a:p>
                      <a:r>
                        <a:rPr lang="en-US" dirty="0"/>
                        <a:t>Disadvantages</a:t>
                      </a:r>
                    </a:p>
                  </a:txBody>
                  <a:tcPr/>
                </a:tc>
                <a:tc>
                  <a:txBody>
                    <a:bodyPr/>
                    <a:lstStyle/>
                    <a:p>
                      <a:r>
                        <a:rPr lang="en-US" dirty="0"/>
                        <a:t>Package</a:t>
                      </a:r>
                      <a:r>
                        <a:rPr lang="en-US" baseline="0" dirty="0"/>
                        <a:t> in R</a:t>
                      </a:r>
                      <a:endParaRPr lang="en-US" dirty="0"/>
                    </a:p>
                  </a:txBody>
                  <a:tcPr/>
                </a:tc>
                <a:extLst>
                  <a:ext uri="{0D108BD9-81ED-4DB2-BD59-A6C34878D82A}">
                    <a16:rowId xmlns:a16="http://schemas.microsoft.com/office/drawing/2014/main" val="10000"/>
                  </a:ext>
                </a:extLst>
              </a:tr>
              <a:tr h="646714">
                <a:tc>
                  <a:txBody>
                    <a:bodyPr/>
                    <a:lstStyle/>
                    <a:p>
                      <a:r>
                        <a:rPr lang="en-US" dirty="0"/>
                        <a:t>BSPC</a:t>
                      </a:r>
                    </a:p>
                  </a:txBody>
                  <a:tcPr/>
                </a:tc>
                <a:tc>
                  <a:txBody>
                    <a:bodyPr/>
                    <a:lstStyle/>
                    <a:p>
                      <a:r>
                        <a:rPr lang="en-US" dirty="0"/>
                        <a:t>Regression </a:t>
                      </a:r>
                    </a:p>
                    <a:p>
                      <a:r>
                        <a:rPr lang="en-US" dirty="0"/>
                        <a:t>Survival </a:t>
                      </a:r>
                      <a:r>
                        <a:rPr lang="zh-CN"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616336">
                <a:tc>
                  <a:txBody>
                    <a:bodyPr/>
                    <a:lstStyle/>
                    <a:p>
                      <a:r>
                        <a:rPr lang="en-US" dirty="0"/>
                        <a:t>SPCA</a:t>
                      </a:r>
                    </a:p>
                    <a:p>
                      <a:endParaRPr lang="en-US" dirty="0"/>
                    </a:p>
                  </a:txBody>
                  <a:tcPr/>
                </a:tc>
                <a:tc>
                  <a:txBody>
                    <a:bodyPr/>
                    <a:lstStyle/>
                    <a:p>
                      <a:r>
                        <a:rPr lang="en-US" dirty="0"/>
                        <a:t>Regression</a:t>
                      </a:r>
                    </a:p>
                    <a:p>
                      <a:r>
                        <a:rPr lang="en-US" dirty="0"/>
                        <a:t>Survival</a:t>
                      </a:r>
                    </a:p>
                  </a:txBody>
                  <a:tcPr/>
                </a:tc>
                <a:tc>
                  <a:txBody>
                    <a:bodyPr/>
                    <a:lstStyle/>
                    <a:p>
                      <a:endParaRPr lang="en-US" baseline="0"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492945">
                <a:tc>
                  <a:txBody>
                    <a:bodyPr/>
                    <a:lstStyle/>
                    <a:p>
                      <a:r>
                        <a:rPr lang="en-US" dirty="0"/>
                        <a:t>SMDS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536314">
                <a:tc>
                  <a:txBody>
                    <a:bodyPr/>
                    <a:lstStyle/>
                    <a:p>
                      <a:r>
                        <a:rPr lang="en-US" dirty="0"/>
                        <a:t>LDA</a:t>
                      </a:r>
                    </a:p>
                  </a:txBody>
                  <a:tcPr/>
                </a:tc>
                <a:tc>
                  <a:txBody>
                    <a:bodyPr/>
                    <a:lstStyle/>
                    <a:p>
                      <a:r>
                        <a:rPr lang="en-US" dirty="0"/>
                        <a:t>Classification</a:t>
                      </a:r>
                    </a:p>
                  </a:txBody>
                  <a:tcPr/>
                </a:tc>
                <a:tc>
                  <a:txBody>
                    <a:bodyPr/>
                    <a:lstStyle/>
                    <a:p>
                      <a:r>
                        <a:rPr lang="en-US" dirty="0"/>
                        <a:t>Computing Speed</a:t>
                      </a:r>
                    </a:p>
                  </a:txBody>
                  <a:tcPr/>
                </a:tc>
                <a:tc>
                  <a:txBody>
                    <a:bodyPr/>
                    <a:lstStyle/>
                    <a:p>
                      <a:r>
                        <a:rPr lang="en-US" dirty="0"/>
                        <a:t>Multi-collinearity</a:t>
                      </a:r>
                    </a:p>
                  </a:txBody>
                  <a:tcPr/>
                </a:tc>
                <a:tc>
                  <a:txBody>
                    <a:bodyPr/>
                    <a:lstStyle/>
                    <a:p>
                      <a:r>
                        <a:rPr lang="en-US" dirty="0"/>
                        <a:t>MASS</a:t>
                      </a:r>
                    </a:p>
                  </a:txBody>
                  <a:tcPr/>
                </a:tc>
                <a:extLst>
                  <a:ext uri="{0D108BD9-81ED-4DB2-BD59-A6C34878D82A}">
                    <a16:rowId xmlns:a16="http://schemas.microsoft.com/office/drawing/2014/main" val="10004"/>
                  </a:ext>
                </a:extLst>
              </a:tr>
              <a:tr h="492945">
                <a:tc>
                  <a:txBody>
                    <a:bodyPr/>
                    <a:lstStyle/>
                    <a:p>
                      <a:r>
                        <a:rPr lang="en-US" dirty="0"/>
                        <a:t>t-SNE</a:t>
                      </a:r>
                    </a:p>
                  </a:txBody>
                  <a:tcPr/>
                </a:tc>
                <a:tc>
                  <a:txBody>
                    <a:bodyPr/>
                    <a:lstStyle/>
                    <a:p>
                      <a:endParaRPr lang="en-US" dirty="0"/>
                    </a:p>
                  </a:txBody>
                  <a:tcPr/>
                </a:tc>
                <a:tc>
                  <a:txBody>
                    <a:bodyPr/>
                    <a:lstStyle/>
                    <a:p>
                      <a:endParaRPr lang="en-US" dirty="0"/>
                    </a:p>
                  </a:txBody>
                  <a:tcPr/>
                </a:tc>
                <a:tc>
                  <a:txBody>
                    <a:bodyPr/>
                    <a:lstStyle/>
                    <a:p>
                      <a:r>
                        <a:rPr lang="en-US" dirty="0"/>
                        <a:t>Not Supervised</a:t>
                      </a:r>
                    </a:p>
                  </a:txBody>
                  <a:tcPr/>
                </a:tc>
                <a:tc>
                  <a:txBody>
                    <a:bodyPr/>
                    <a:lstStyle/>
                    <a:p>
                      <a:r>
                        <a:rPr lang="en-US" dirty="0" err="1"/>
                        <a:t>Rtsne</a:t>
                      </a:r>
                      <a:endParaRPr lang="en-US" dirty="0"/>
                    </a:p>
                  </a:txBody>
                  <a:tcPr/>
                </a:tc>
                <a:extLst>
                  <a:ext uri="{0D108BD9-81ED-4DB2-BD59-A6C34878D82A}">
                    <a16:rowId xmlns:a16="http://schemas.microsoft.com/office/drawing/2014/main" val="10005"/>
                  </a:ext>
                </a:extLst>
              </a:tr>
              <a:tr h="296355">
                <a:tc>
                  <a:txBody>
                    <a:bodyPr/>
                    <a:lstStyle/>
                    <a:p>
                      <a:r>
                        <a:rPr lang="en-US" dirty="0"/>
                        <a:t>KNN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Computing Speed</a:t>
                      </a:r>
                    </a:p>
                    <a:p>
                      <a:endParaRPr lang="en-US" dirty="0"/>
                    </a:p>
                  </a:txBody>
                  <a:tcPr/>
                </a:tc>
                <a:tc>
                  <a:txBody>
                    <a:bodyPr/>
                    <a:lstStyle/>
                    <a:p>
                      <a:endParaRPr lang="en-US" dirty="0"/>
                    </a:p>
                  </a:txBody>
                  <a:tcPr/>
                </a:tc>
                <a:tc>
                  <a:txBody>
                    <a:bodyPr/>
                    <a:lstStyle/>
                    <a:p>
                      <a:r>
                        <a:rPr lang="en-US" dirty="0"/>
                        <a:t>class</a:t>
                      </a:r>
                    </a:p>
                  </a:txBody>
                  <a:tcPr/>
                </a:tc>
                <a:extLst>
                  <a:ext uri="{0D108BD9-81ED-4DB2-BD59-A6C34878D82A}">
                    <a16:rowId xmlns:a16="http://schemas.microsoft.com/office/drawing/2014/main" val="2881615321"/>
                  </a:ext>
                </a:extLst>
              </a:tr>
            </a:tbl>
          </a:graphicData>
        </a:graphic>
      </p:graphicFrame>
    </p:spTree>
    <p:extLst>
      <p:ext uri="{BB962C8B-B14F-4D97-AF65-F5344CB8AC3E}">
        <p14:creationId xmlns:p14="http://schemas.microsoft.com/office/powerpoint/2010/main" val="135896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699" y="568345"/>
            <a:ext cx="8447063" cy="1485538"/>
          </a:xfrm>
        </p:spPr>
        <p:txBody>
          <a:bodyPr/>
          <a:lstStyle/>
          <a:p>
            <a:r>
              <a:rPr lang="en-US" dirty="0"/>
              <a:t>Bagging</a:t>
            </a:r>
          </a:p>
        </p:txBody>
      </p:sp>
      <p:sp>
        <p:nvSpPr>
          <p:cNvPr id="3" name="Content Placeholder 2"/>
          <p:cNvSpPr>
            <a:spLocks noGrp="1"/>
          </p:cNvSpPr>
          <p:nvPr>
            <p:ph idx="1"/>
          </p:nvPr>
        </p:nvSpPr>
        <p:spPr/>
        <p:txBody>
          <a:bodyPr>
            <a:normAutofit/>
          </a:bodyPr>
          <a:lstStyle/>
          <a:p>
            <a:pPr lvl="0"/>
            <a:r>
              <a:rPr lang="en-US" b="1" i="1" dirty="0"/>
              <a:t>Tuning Parameters:</a:t>
            </a:r>
            <a:endParaRPr lang="en-US" b="1" dirty="0"/>
          </a:p>
          <a:p>
            <a:r>
              <a:rPr lang="en-US" u="sng" dirty="0"/>
              <a:t>Alpha (Avoid overfitting by suppressing irrelevant variables):</a:t>
            </a:r>
          </a:p>
          <a:p>
            <a:pPr marL="457200" indent="-457200">
              <a:buFont typeface="+mj-lt"/>
              <a:buAutoNum type="arabicParenR"/>
            </a:pPr>
            <a:r>
              <a:rPr lang="en-US" dirty="0"/>
              <a:t>Alpha = 0 Ridge Regression L2 Regularization (“</a:t>
            </a:r>
            <a:r>
              <a:rPr lang="en-US" i="1" dirty="0"/>
              <a:t>squared magnitude</a:t>
            </a:r>
            <a:r>
              <a:rPr lang="en-US" dirty="0"/>
              <a:t>” of coefficient)</a:t>
            </a:r>
          </a:p>
          <a:p>
            <a:pPr marL="457200" indent="-457200">
              <a:buFont typeface="+mj-lt"/>
              <a:buAutoNum type="arabicParenR"/>
            </a:pPr>
            <a:r>
              <a:rPr lang="en-US" dirty="0"/>
              <a:t>Alpha = 1 LASSO Regression L1 Regularization (sums of absolute values of a vector’s all components)</a:t>
            </a:r>
          </a:p>
          <a:p>
            <a:pPr marL="457200" indent="-457200">
              <a:buFont typeface="+mj-lt"/>
              <a:buAutoNum type="arabicParenR"/>
            </a:pPr>
            <a:r>
              <a:rPr lang="en-US" dirty="0"/>
              <a:t>0 &lt; Alpha &lt; 1 Elastic Net Regression </a:t>
            </a:r>
          </a:p>
          <a:p>
            <a:pPr lvl="0"/>
            <a:r>
              <a:rPr lang="en-US" u="sng" dirty="0"/>
              <a:t>Lambda (Penalty Term)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40" y="3762522"/>
            <a:ext cx="2540660" cy="1185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40" y="2438400"/>
            <a:ext cx="2540660" cy="1185187"/>
          </a:xfrm>
          <a:prstGeom prst="rect">
            <a:avLst/>
          </a:prstGeom>
        </p:spPr>
      </p:pic>
      <p:cxnSp>
        <p:nvCxnSpPr>
          <p:cNvPr id="8" name="Straight Arrow Connector 7"/>
          <p:cNvCxnSpPr/>
          <p:nvPr/>
        </p:nvCxnSpPr>
        <p:spPr>
          <a:xfrm>
            <a:off x="7371470" y="1463039"/>
            <a:ext cx="3615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017391" y="0"/>
            <a:ext cx="7033" cy="306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rot="18944210">
            <a:off x="8348509" y="788686"/>
            <a:ext cx="1351831" cy="1348707"/>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7" name="Oval 16"/>
          <p:cNvSpPr/>
          <p:nvPr/>
        </p:nvSpPr>
        <p:spPr>
          <a:xfrm>
            <a:off x="8069704" y="508347"/>
            <a:ext cx="1909441" cy="19093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437089" y="2053883"/>
            <a:ext cx="3837481" cy="145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4" idx="2"/>
          </p:cNvCxnSpPr>
          <p:nvPr/>
        </p:nvCxnSpPr>
        <p:spPr>
          <a:xfrm flipH="1" flipV="1">
            <a:off x="9495093" y="1945972"/>
            <a:ext cx="1382367" cy="231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06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heckerboard(across)">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heckerboard(across)">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heckerboard(across)">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lvl="0"/>
            <a:r>
              <a:rPr lang="en-US" dirty="0"/>
              <a:t>Bagging</a:t>
            </a:r>
            <a:br>
              <a:rPr lang="en-US" dirty="0"/>
            </a:br>
            <a:r>
              <a:rPr lang="en-US" dirty="0"/>
              <a:t>							</a:t>
            </a:r>
            <a:r>
              <a:rPr lang="en-US" sz="2400" dirty="0"/>
              <a:t>Application </a:t>
            </a:r>
          </a:p>
        </p:txBody>
      </p:sp>
      <p:sp>
        <p:nvSpPr>
          <p:cNvPr id="3" name="Content Placeholder 2"/>
          <p:cNvSpPr>
            <a:spLocks noGrp="1"/>
          </p:cNvSpPr>
          <p:nvPr>
            <p:ph idx="1"/>
          </p:nvPr>
        </p:nvSpPr>
        <p:spPr/>
        <p:txBody>
          <a:bodyPr/>
          <a:lstStyle/>
          <a:p>
            <a:pPr lvl="0"/>
            <a:r>
              <a:rPr lang="en-US" i="1" dirty="0"/>
              <a:t>Basic Set Up</a:t>
            </a:r>
            <a:r>
              <a:rPr lang="en-US" dirty="0"/>
              <a:t>: 10 iterations, 11 models, 24 test observations, 54 train observations (18 tissue, 36 random </a:t>
            </a:r>
            <a:r>
              <a:rPr lang="en-US" dirty="0" err="1"/>
              <a:t>nontissue</a:t>
            </a:r>
            <a:r>
              <a:rPr lang="en-US" dirty="0"/>
              <a:t> sampled with replacement)</a:t>
            </a:r>
          </a:p>
          <a:p>
            <a:pPr lvl="0"/>
            <a:r>
              <a:rPr lang="en-US" i="1" dirty="0"/>
              <a:t>Note:</a:t>
            </a:r>
            <a:r>
              <a:rPr lang="en-US" dirty="0"/>
              <a:t> The reason that we chose 11 models was that according to Leo </a:t>
            </a:r>
            <a:r>
              <a:rPr lang="en-US" dirty="0" err="1"/>
              <a:t>Breiman</a:t>
            </a:r>
            <a:r>
              <a:rPr lang="en-US" dirty="0"/>
              <a:t> (</a:t>
            </a:r>
            <a:r>
              <a:rPr lang="en-US" dirty="0" err="1"/>
              <a:t>Breiman</a:t>
            </a:r>
            <a:r>
              <a:rPr lang="en-US" dirty="0"/>
              <a:t> 1996), after 11 models ensemble, the accuracy won’t improve substantially.</a:t>
            </a:r>
          </a:p>
          <a:p>
            <a:endParaRPr lang="en-US" dirty="0"/>
          </a:p>
        </p:txBody>
      </p:sp>
    </p:spTree>
    <p:extLst>
      <p:ext uri="{BB962C8B-B14F-4D97-AF65-F5344CB8AC3E}">
        <p14:creationId xmlns:p14="http://schemas.microsoft.com/office/powerpoint/2010/main" val="1488075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Bagging</a:t>
            </a:r>
            <a:br>
              <a:rPr lang="en-US" dirty="0"/>
            </a:br>
            <a:r>
              <a:rPr lang="en-US" dirty="0"/>
              <a:t>							</a:t>
            </a:r>
            <a:r>
              <a:rPr lang="en-US" sz="2400" dirty="0"/>
              <a:t>Application </a:t>
            </a:r>
          </a:p>
        </p:txBody>
      </p:sp>
      <p:sp>
        <p:nvSpPr>
          <p:cNvPr id="3" name="Content Placeholder 2"/>
          <p:cNvSpPr>
            <a:spLocks noGrp="1"/>
          </p:cNvSpPr>
          <p:nvPr>
            <p:ph idx="1"/>
          </p:nvPr>
        </p:nvSpPr>
        <p:spPr/>
        <p:txBody>
          <a:bodyPr/>
          <a:lstStyle/>
          <a:p>
            <a:pPr lvl="0"/>
            <a:endParaRPr lang="en-US" dirty="0"/>
          </a:p>
          <a:p>
            <a:endParaRPr lang="en-US" dirty="0"/>
          </a:p>
        </p:txBody>
      </p:sp>
      <p:sp>
        <p:nvSpPr>
          <p:cNvPr id="8" name="Rectangle 7"/>
          <p:cNvSpPr/>
          <p:nvPr/>
        </p:nvSpPr>
        <p:spPr>
          <a:xfrm>
            <a:off x="3048000" y="2493743"/>
            <a:ext cx="4177048" cy="2913490"/>
          </a:xfrm>
          <a:prstGeom prst="rect">
            <a:avLst/>
          </a:prstGeom>
        </p:spPr>
        <p:txBody>
          <a:bodyPr wrap="square">
            <a:spAutoFit/>
          </a:bodyPr>
          <a:lstStyle/>
          <a:p>
            <a:pPr marL="342900" marR="0" lvl="0" indent="-342900">
              <a:lnSpc>
                <a:spcPct val="107000"/>
              </a:lnSpc>
              <a:spcBef>
                <a:spcPts val="0"/>
              </a:spcBef>
              <a:spcAft>
                <a:spcPts val="600"/>
              </a:spcAft>
              <a:buFont typeface="Symbol" charset="2"/>
              <a:buChar char=""/>
            </a:pPr>
            <a:r>
              <a:rPr lang="en-US" i="1" dirty="0">
                <a:solidFill>
                  <a:srgbClr val="595959"/>
                </a:solidFill>
                <a:latin typeface="Calibri" charset="0"/>
                <a:ea typeface="宋体" charset="-122"/>
                <a:cs typeface="Times New Roman" charset="0"/>
              </a:rPr>
              <a:t>Matrices and Indexes: </a:t>
            </a:r>
          </a:p>
          <a:p>
            <a:pPr marL="342900" marR="0" lvl="0" indent="-342900">
              <a:lnSpc>
                <a:spcPct val="107000"/>
              </a:lnSpc>
              <a:spcBef>
                <a:spcPts val="0"/>
              </a:spcBef>
              <a:spcAft>
                <a:spcPts val="600"/>
              </a:spcAft>
              <a:buFont typeface="+mj-lt"/>
              <a:buAutoNum type="arabicPeriod"/>
            </a:pPr>
            <a:r>
              <a:rPr lang="en-US" dirty="0">
                <a:solidFill>
                  <a:srgbClr val="595959"/>
                </a:solidFill>
                <a:latin typeface="Calibri" charset="0"/>
                <a:ea typeface="宋体" charset="-122"/>
                <a:cs typeface="Times New Roman" charset="0"/>
              </a:rPr>
              <a:t>Lambda and Alpha matrices (11 rows*10 columns) to keep track of which tuning parameters we used for each model and every iteration. </a:t>
            </a:r>
          </a:p>
          <a:p>
            <a:pPr marL="342900" marR="0" lvl="0" indent="-342900">
              <a:lnSpc>
                <a:spcPct val="107000"/>
              </a:lnSpc>
              <a:spcBef>
                <a:spcPts val="0"/>
              </a:spcBef>
              <a:spcAft>
                <a:spcPts val="600"/>
              </a:spcAft>
              <a:buFont typeface="+mj-lt"/>
              <a:buAutoNum type="arabicPeriod"/>
            </a:pPr>
            <a:r>
              <a:rPr lang="en-US" dirty="0">
                <a:solidFill>
                  <a:srgbClr val="595959"/>
                </a:solidFill>
                <a:latin typeface="Calibri" charset="0"/>
                <a:ea typeface="宋体" charset="-122"/>
                <a:cs typeface="Times New Roman" charset="0"/>
              </a:rPr>
              <a:t>Probability matrix to record the decision for test samples under 11 models for each of the 10 iterations. (Demonstration on right)</a:t>
            </a:r>
            <a:endParaRPr lang="en-US" dirty="0">
              <a:solidFill>
                <a:srgbClr val="595959"/>
              </a:solidFill>
              <a:effectLst/>
              <a:latin typeface="Calibri" charset="0"/>
              <a:ea typeface="宋体" charset="-122"/>
              <a:cs typeface="Times New Roman"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348" y="2493743"/>
            <a:ext cx="4006939" cy="3359926"/>
          </a:xfrm>
          <a:prstGeom prst="rect">
            <a:avLst/>
          </a:prstGeom>
        </p:spPr>
      </p:pic>
      <p:sp>
        <p:nvSpPr>
          <p:cNvPr id="4" name="Curved Up Arrow 3"/>
          <p:cNvSpPr/>
          <p:nvPr/>
        </p:nvSpPr>
        <p:spPr>
          <a:xfrm>
            <a:off x="5623831" y="5642357"/>
            <a:ext cx="2715065" cy="8950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178298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1119</TotalTime>
  <Words>3508</Words>
  <Application>Microsoft Macintosh PowerPoint</Application>
  <PresentationFormat>Widescreen</PresentationFormat>
  <Paragraphs>590</Paragraphs>
  <Slides>68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vt:i4>
      </vt:variant>
    </vt:vector>
  </HeadingPairs>
  <TitlesOfParts>
    <vt:vector size="82" baseType="lpstr">
      <vt:lpstr>等线</vt:lpstr>
      <vt:lpstr>맑은 고딕</vt:lpstr>
      <vt:lpstr>宋体</vt:lpstr>
      <vt:lpstr>华文楷体</vt:lpstr>
      <vt:lpstr>나눔바른고딕</vt:lpstr>
      <vt:lpstr>Arial</vt:lpstr>
      <vt:lpstr>Calibri</vt:lpstr>
      <vt:lpstr>Cambria Math</vt:lpstr>
      <vt:lpstr>Century Schoolbook</vt:lpstr>
      <vt:lpstr>Corbel</vt:lpstr>
      <vt:lpstr>Mangal</vt:lpstr>
      <vt:lpstr>Symbol</vt:lpstr>
      <vt:lpstr>Times New Roman</vt:lpstr>
      <vt:lpstr>Feathered</vt:lpstr>
      <vt:lpstr>Machine Learning  </vt:lpstr>
      <vt:lpstr>Basic Machine Learning Parts</vt:lpstr>
      <vt:lpstr>Table of Contents          No dimension reduction</vt:lpstr>
      <vt:lpstr>Bagging</vt:lpstr>
      <vt:lpstr>Bagging</vt:lpstr>
      <vt:lpstr>Bagging</vt:lpstr>
      <vt:lpstr>Bagging</vt:lpstr>
      <vt:lpstr>Bagging        Application </vt:lpstr>
      <vt:lpstr>Bagging        Application </vt:lpstr>
      <vt:lpstr>Boosting </vt:lpstr>
      <vt:lpstr>Boosting</vt:lpstr>
      <vt:lpstr>Boosting</vt:lpstr>
      <vt:lpstr>Boosting        Application</vt:lpstr>
      <vt:lpstr>XGBoost</vt:lpstr>
      <vt:lpstr>XGBoost</vt:lpstr>
      <vt:lpstr>XGBoost</vt:lpstr>
      <vt:lpstr>XGBoost</vt:lpstr>
      <vt:lpstr>XGBoost</vt:lpstr>
      <vt:lpstr>XGBoost</vt:lpstr>
      <vt:lpstr>XGBoost</vt:lpstr>
      <vt:lpstr>XGBoost</vt:lpstr>
      <vt:lpstr>Random Forest</vt:lpstr>
      <vt:lpstr>Random Forest </vt:lpstr>
      <vt:lpstr>PowerPoint Presentation</vt:lpstr>
      <vt:lpstr>Random Forest </vt:lpstr>
      <vt:lpstr>Random Forest </vt:lpstr>
      <vt:lpstr>Deep Neural Network</vt:lpstr>
      <vt:lpstr>Deep Neural Network </vt:lpstr>
      <vt:lpstr>Deep Neural Network </vt:lpstr>
      <vt:lpstr>Deep Neural Network</vt:lpstr>
      <vt:lpstr>Deep Neural Network</vt:lpstr>
      <vt:lpstr>Deep Neural Network</vt:lpstr>
      <vt:lpstr>Deep Neural Network </vt:lpstr>
      <vt:lpstr>Deep Neural Network </vt:lpstr>
      <vt:lpstr>Support Vector Machine </vt:lpstr>
      <vt:lpstr>Support Vector Machine </vt:lpstr>
      <vt:lpstr>Support Vector Machine</vt:lpstr>
      <vt:lpstr>Support Vector Machine </vt:lpstr>
      <vt:lpstr>Support Vector Machine </vt:lpstr>
      <vt:lpstr>Support Vector Machine</vt:lpstr>
      <vt:lpstr>Results Comparison          No dimension reduction involved</vt:lpstr>
      <vt:lpstr>Conclusion     No dimension reduction involved</vt:lpstr>
      <vt:lpstr>PowerPoint Presentation</vt:lpstr>
      <vt:lpstr>Bair’s Supervised PC</vt:lpstr>
      <vt:lpstr>Bair’s Supervised PC</vt:lpstr>
      <vt:lpstr>Bair’s Supervised PC</vt:lpstr>
      <vt:lpstr>Bair’s Supervised PC</vt:lpstr>
      <vt:lpstr>Supervised Multidimensional Scaling</vt:lpstr>
      <vt:lpstr>Supervised Multidimensional Scaling</vt:lpstr>
      <vt:lpstr>Supervised Multidimensional Scaling</vt:lpstr>
      <vt:lpstr>Supervised Multidimensional Scaling</vt:lpstr>
      <vt:lpstr>  </vt:lpstr>
      <vt:lpstr>Linear Discriminants Analysis  v</vt:lpstr>
      <vt:lpstr>Linear Discriminants Analysis </vt:lpstr>
      <vt:lpstr>Linear Discriminants Analysis </vt:lpstr>
      <vt:lpstr>Linear Discriminants Analysis </vt:lpstr>
      <vt:lpstr>Linear Discriminants Analysis </vt:lpstr>
      <vt:lpstr>Linear Discriminants Analysis </vt:lpstr>
      <vt:lpstr>K nearest neighbor</vt:lpstr>
      <vt:lpstr>K nearest neighbor</vt:lpstr>
      <vt:lpstr>t-SNE </vt:lpstr>
      <vt:lpstr>t-SNE </vt:lpstr>
      <vt:lpstr>t-SNE </vt:lpstr>
      <vt:lpstr>t-SNE </vt:lpstr>
      <vt:lpstr>Naive Bayes</vt:lpstr>
      <vt:lpstr>Naive Bayes</vt:lpstr>
      <vt:lpstr>Results Comparison          Dimension reduction involved</vt:lpstr>
      <vt:lpstr>Conclusion     Dimension reduction involved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c:title>
  <dc:creator>He, Shan</dc:creator>
  <cp:lastModifiedBy>He, Shan</cp:lastModifiedBy>
  <cp:revision>99</cp:revision>
  <dcterms:created xsi:type="dcterms:W3CDTF">2018-07-27T19:44:22Z</dcterms:created>
  <dcterms:modified xsi:type="dcterms:W3CDTF">2018-08-15T21:28:23Z</dcterms:modified>
</cp:coreProperties>
</file>